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32" r:id="rId1"/>
    <p:sldMasterId id="2147484102" r:id="rId2"/>
  </p:sldMasterIdLst>
  <p:notesMasterIdLst>
    <p:notesMasterId r:id="rId15"/>
  </p:notesMasterIdLst>
  <p:sldIdLst>
    <p:sldId id="256" r:id="rId3"/>
    <p:sldId id="257" r:id="rId4"/>
    <p:sldId id="298" r:id="rId5"/>
    <p:sldId id="304" r:id="rId6"/>
    <p:sldId id="258" r:id="rId7"/>
    <p:sldId id="310" r:id="rId8"/>
    <p:sldId id="311" r:id="rId9"/>
    <p:sldId id="308" r:id="rId10"/>
    <p:sldId id="312" r:id="rId11"/>
    <p:sldId id="264" r:id="rId12"/>
    <p:sldId id="307" r:id="rId13"/>
    <p:sldId id="270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F2FA"/>
    <a:srgbClr val="F5F9FD"/>
    <a:srgbClr val="FFFFFF"/>
    <a:srgbClr val="DAE9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97" autoAdjust="0"/>
    <p:restoredTop sz="94333" autoAdjust="0"/>
  </p:normalViewPr>
  <p:slideViewPr>
    <p:cSldViewPr>
      <p:cViewPr varScale="1">
        <p:scale>
          <a:sx n="73" d="100"/>
          <a:sy n="73" d="100"/>
        </p:scale>
        <p:origin x="1260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07E2A-EAEA-4999-AABB-3AEAFD6EB96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2746C4-15EE-4F30-99AC-EDF1379D60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34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746C4-15EE-4F30-99AC-EDF1379D60ED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5805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746C4-15EE-4F30-99AC-EDF1379D60ED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006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746C4-15EE-4F30-99AC-EDF1379D60E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9696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746C4-15EE-4F30-99AC-EDF1379D60E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006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746C4-15EE-4F30-99AC-EDF1379D60ED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47868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746C4-15EE-4F30-99AC-EDF1379D60E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40750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746C4-15EE-4F30-99AC-EDF1379D60E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2725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746C4-15EE-4F30-99AC-EDF1379D60ED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46709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746C4-15EE-4F30-99AC-EDF1379D60ED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1354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8549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2021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145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29629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93071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0765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55165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1002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84094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28059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6104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2600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20750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24641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5660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0904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036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488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330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422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1190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445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3732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3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EA1937-58EC-4CCF-BDD0-4A35738C9445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D39A0-B085-433C-B04F-289091AD18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856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3" r:id="rId1"/>
    <p:sldLayoutId id="2147484104" r:id="rId2"/>
    <p:sldLayoutId id="2147484105" r:id="rId3"/>
    <p:sldLayoutId id="2147484106" r:id="rId4"/>
    <p:sldLayoutId id="2147484107" r:id="rId5"/>
    <p:sldLayoutId id="2147484108" r:id="rId6"/>
    <p:sldLayoutId id="2147484109" r:id="rId7"/>
    <p:sldLayoutId id="2147484110" r:id="rId8"/>
    <p:sldLayoutId id="2147484111" r:id="rId9"/>
    <p:sldLayoutId id="2147484112" r:id="rId10"/>
    <p:sldLayoutId id="214748411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9264" y="1703201"/>
            <a:ext cx="8496944" cy="298219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algn="ctr"/>
            <a:r>
              <a:rPr lang="zh-TW" altLang="zh-TW" b="1" dirty="0">
                <a:effectLst/>
              </a:rPr>
              <a:t>新屋</a:t>
            </a:r>
            <a:r>
              <a:rPr lang="zh-TW" altLang="zh-TW" b="1" dirty="0" smtClean="0">
                <a:effectLst/>
              </a:rPr>
              <a:t>永豐餘</a:t>
            </a:r>
            <a:r>
              <a:rPr lang="en-US" altLang="zh-TW" b="1" dirty="0" smtClean="0">
                <a:effectLst/>
              </a:rPr>
              <a:t/>
            </a:r>
            <a:br>
              <a:rPr lang="en-US" altLang="zh-TW" b="1" dirty="0" smtClean="0">
                <a:effectLst/>
              </a:rPr>
            </a:br>
            <a:r>
              <a:rPr lang="zh-TW" altLang="en-US" b="1" dirty="0" smtClean="0"/>
              <a:t>廠內限速攝像系統</a:t>
            </a:r>
            <a:r>
              <a:rPr lang="zh-TW" altLang="zh-TW" dirty="0">
                <a:effectLst/>
              </a:rPr>
              <a:t/>
            </a:r>
            <a:br>
              <a:rPr lang="zh-TW" altLang="zh-TW" dirty="0">
                <a:effectLst/>
              </a:rPr>
            </a:br>
            <a:r>
              <a:rPr lang="zh-TW" altLang="zh-TW" b="1" dirty="0" smtClean="0">
                <a:effectLst/>
              </a:rPr>
              <a:t>軟</a:t>
            </a:r>
            <a:r>
              <a:rPr lang="zh-TW" altLang="en-US" b="1" dirty="0" smtClean="0">
                <a:effectLst/>
              </a:rPr>
              <a:t>硬</a:t>
            </a:r>
            <a:r>
              <a:rPr lang="zh-TW" altLang="zh-TW" b="1" dirty="0" smtClean="0">
                <a:effectLst/>
              </a:rPr>
              <a:t>體</a:t>
            </a:r>
            <a:r>
              <a:rPr lang="zh-TW" altLang="zh-TW" b="1" dirty="0">
                <a:effectLst/>
              </a:rPr>
              <a:t>功能</a:t>
            </a:r>
            <a:r>
              <a:rPr lang="zh-TW" altLang="zh-TW" b="1" dirty="0" smtClean="0">
                <a:effectLst/>
              </a:rPr>
              <a:t>規劃</a:t>
            </a:r>
            <a:r>
              <a:rPr lang="zh-TW" altLang="en-US" b="1" dirty="0" smtClean="0">
                <a:effectLst/>
              </a:rPr>
              <a:t>書</a:t>
            </a:r>
            <a:r>
              <a:rPr lang="zh-TW" altLang="zh-TW" dirty="0">
                <a:effectLst/>
              </a:rPr>
              <a:t/>
            </a:r>
            <a:br>
              <a:rPr lang="zh-TW" altLang="zh-TW" dirty="0">
                <a:effectLst/>
              </a:rPr>
            </a:br>
            <a:endParaRPr lang="zh-TW" altLang="en-US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5375451" y="5947942"/>
            <a:ext cx="3781734" cy="7920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zh-TW" altLang="zh-TW" sz="2400" dirty="0">
                <a:effectLst/>
                <a:latin typeface="+mj-ea"/>
              </a:rPr>
              <a:t>單位：達運光電</a:t>
            </a:r>
            <a:r>
              <a:rPr lang="en-US" altLang="zh-TW" sz="2400" dirty="0">
                <a:effectLst/>
                <a:latin typeface="+mj-ea"/>
              </a:rPr>
              <a:t>IOT</a:t>
            </a:r>
            <a:r>
              <a:rPr lang="zh-TW" altLang="zh-TW" sz="2400" dirty="0">
                <a:effectLst/>
                <a:latin typeface="+mj-ea"/>
              </a:rPr>
              <a:t>事業部</a:t>
            </a:r>
          </a:p>
          <a:p>
            <a:r>
              <a:rPr lang="zh-TW" altLang="zh-TW" sz="2400" dirty="0">
                <a:effectLst/>
                <a:latin typeface="+mj-ea"/>
              </a:rPr>
              <a:t>製表：</a:t>
            </a:r>
            <a:r>
              <a:rPr lang="en-US" altLang="zh-TW" sz="2400" dirty="0" smtClean="0">
                <a:effectLst/>
                <a:latin typeface="+mj-ea"/>
              </a:rPr>
              <a:t>Kevin Lin</a:t>
            </a:r>
            <a:endParaRPr lang="zh-TW" altLang="zh-TW" sz="2400" dirty="0">
              <a:effectLst/>
              <a:latin typeface="+mj-ea"/>
            </a:endParaRPr>
          </a:p>
        </p:txBody>
      </p:sp>
      <p:pic>
        <p:nvPicPr>
          <p:cNvPr id="1026" name="Picture 2" descr="twoway_LOGO_Cn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197765"/>
            <a:ext cx="171450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29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195736" y="2636912"/>
            <a:ext cx="5184576" cy="139801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三、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(CMS)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中控軟體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/>
            </a:r>
            <a:b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整合雷達測速說明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8779757" y="638132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8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9102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60369" y="136027"/>
            <a:ext cx="38215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新屋永豐餘</a:t>
            </a:r>
            <a:endParaRPr lang="en-US" altLang="zh-TW" sz="2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車輛廠區限速管控圖</a:t>
            </a:r>
            <a:endParaRPr lang="en-US" altLang="zh-TW" sz="2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5" name="文字方塊 94"/>
          <p:cNvSpPr txBox="1"/>
          <p:nvPr/>
        </p:nvSpPr>
        <p:spPr>
          <a:xfrm>
            <a:off x="2306848" y="5883967"/>
            <a:ext cx="4624961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字幕機會自動顯示經過車輛之車速</a:t>
            </a:r>
            <a:endParaRPr lang="en-US" altLang="zh-TW" sz="20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20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此流程系統</a:t>
            </a:r>
            <a:r>
              <a:rPr lang="zh-TW" altLang="en-US" sz="2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連</a:t>
            </a:r>
            <a:r>
              <a:rPr lang="zh-TW" altLang="en-US" sz="20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動車牌辨識、雷達測</a:t>
            </a:r>
            <a:r>
              <a:rPr lang="zh-TW" altLang="en-US" sz="2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速</a:t>
            </a:r>
          </a:p>
        </p:txBody>
      </p:sp>
      <p:grpSp>
        <p:nvGrpSpPr>
          <p:cNvPr id="15" name="群組 14"/>
          <p:cNvGrpSpPr/>
          <p:nvPr/>
        </p:nvGrpSpPr>
        <p:grpSpPr>
          <a:xfrm>
            <a:off x="1475656" y="1124744"/>
            <a:ext cx="6295205" cy="4054801"/>
            <a:chOff x="1710673" y="2114849"/>
            <a:chExt cx="3471342" cy="2187576"/>
          </a:xfrm>
        </p:grpSpPr>
        <p:sp>
          <p:nvSpPr>
            <p:cNvPr id="12" name="文字方塊 11"/>
            <p:cNvSpPr txBox="1"/>
            <p:nvPr/>
          </p:nvSpPr>
          <p:spPr>
            <a:xfrm>
              <a:off x="4749967" y="3319268"/>
              <a:ext cx="432048" cy="182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綠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燈</a:t>
              </a:r>
            </a:p>
          </p:txBody>
        </p:sp>
        <p:sp>
          <p:nvSpPr>
            <p:cNvPr id="48" name="矩形 47"/>
            <p:cNvSpPr/>
            <p:nvPr/>
          </p:nvSpPr>
          <p:spPr>
            <a:xfrm>
              <a:off x="1712430" y="2332296"/>
              <a:ext cx="913169" cy="359890"/>
            </a:xfrm>
            <a:prstGeom prst="rect">
              <a:avLst/>
            </a:prstGeom>
            <a:noFill/>
            <a:ln w="3175">
              <a:solidFill>
                <a:srgbClr val="002060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TW" altLang="en-US" sz="1600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車輛駛過</a:t>
              </a:r>
              <a:endParaRPr lang="en-US" altLang="zh-TW" sz="16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600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雷達測</a:t>
              </a:r>
              <a:r>
                <a:rPr lang="zh-TW" altLang="en-US" sz="1600" dirty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速</a:t>
              </a:r>
              <a:r>
                <a:rPr lang="zh-TW" altLang="en-US" sz="1600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偵測區</a:t>
              </a:r>
            </a:p>
          </p:txBody>
        </p:sp>
        <p:cxnSp>
          <p:nvCxnSpPr>
            <p:cNvPr id="50" name="直線單箭頭接點 49"/>
            <p:cNvCxnSpPr/>
            <p:nvPr/>
          </p:nvCxnSpPr>
          <p:spPr>
            <a:xfrm>
              <a:off x="2625599" y="2516808"/>
              <a:ext cx="353302" cy="15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菱形 50"/>
            <p:cNvSpPr/>
            <p:nvPr/>
          </p:nvSpPr>
          <p:spPr>
            <a:xfrm>
              <a:off x="2978902" y="2114849"/>
              <a:ext cx="893569" cy="800182"/>
            </a:xfrm>
            <a:prstGeom prst="diamond">
              <a:avLst/>
            </a:prstGeom>
            <a:noFill/>
            <a:ln w="3175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 sz="16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57" name="文字方塊 56"/>
            <p:cNvSpPr txBox="1"/>
            <p:nvPr/>
          </p:nvSpPr>
          <p:spPr>
            <a:xfrm>
              <a:off x="3065191" y="2339469"/>
              <a:ext cx="737293" cy="448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車牌</a:t>
              </a:r>
              <a:r>
                <a:rPr lang="zh-TW" altLang="en-US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辨識</a:t>
              </a:r>
              <a:endPara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雷達測速</a:t>
              </a:r>
              <a:endParaRPr lang="zh-TW" altLang="en-US" sz="1600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endPara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58" name="圓角矩形 57"/>
            <p:cNvSpPr/>
            <p:nvPr/>
          </p:nvSpPr>
          <p:spPr>
            <a:xfrm>
              <a:off x="3885871" y="3237087"/>
              <a:ext cx="864096" cy="360040"/>
            </a:xfrm>
            <a:prstGeom prst="roundRect">
              <a:avLst/>
            </a:prstGeom>
            <a:noFill/>
            <a:ln w="25400" cmpd="dbl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TW" altLang="en-US" sz="1600" dirty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未</a:t>
              </a:r>
              <a:r>
                <a:rPr lang="zh-TW" altLang="en-US" sz="1600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超過廠內</a:t>
              </a:r>
              <a:endParaRPr lang="en-US" altLang="zh-TW" sz="16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600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速限</a:t>
              </a:r>
            </a:p>
          </p:txBody>
        </p:sp>
        <p:sp>
          <p:nvSpPr>
            <p:cNvPr id="59" name="圓角矩形 58"/>
            <p:cNvSpPr/>
            <p:nvPr/>
          </p:nvSpPr>
          <p:spPr>
            <a:xfrm>
              <a:off x="2042798" y="3237422"/>
              <a:ext cx="864096" cy="360040"/>
            </a:xfrm>
            <a:prstGeom prst="roundRect">
              <a:avLst/>
            </a:prstGeom>
            <a:noFill/>
            <a:ln w="25400" cmpd="dbl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TW" altLang="en-US" sz="1600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超過廠內</a:t>
              </a:r>
              <a:endParaRPr lang="en-US" altLang="zh-TW" sz="16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600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速限</a:t>
              </a:r>
            </a:p>
          </p:txBody>
        </p:sp>
        <p:cxnSp>
          <p:nvCxnSpPr>
            <p:cNvPr id="66" name="直線單箭頭接點 65"/>
            <p:cNvCxnSpPr>
              <a:endCxn id="58" idx="0"/>
            </p:cNvCxnSpPr>
            <p:nvPr/>
          </p:nvCxnSpPr>
          <p:spPr>
            <a:xfrm>
              <a:off x="3702955" y="2681996"/>
              <a:ext cx="614964" cy="5550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單箭頭接點 70"/>
            <p:cNvCxnSpPr/>
            <p:nvPr/>
          </p:nvCxnSpPr>
          <p:spPr>
            <a:xfrm flipH="1">
              <a:off x="2495258" y="2699509"/>
              <a:ext cx="669461" cy="5184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矩形 71"/>
            <p:cNvSpPr/>
            <p:nvPr/>
          </p:nvSpPr>
          <p:spPr>
            <a:xfrm>
              <a:off x="1955842" y="3942535"/>
              <a:ext cx="1050086" cy="359890"/>
            </a:xfrm>
            <a:prstGeom prst="rect">
              <a:avLst/>
            </a:prstGeom>
            <a:noFill/>
            <a:ln w="3175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TW" altLang="en-US" sz="16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系統記錄</a:t>
              </a:r>
              <a:endParaRPr lang="en-US" altLang="zh-TW" sz="16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6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時間</a:t>
              </a:r>
              <a:r>
                <a:rPr lang="en-US" altLang="zh-TW" sz="16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/</a:t>
              </a:r>
              <a:r>
                <a:rPr lang="zh-TW" altLang="en-US" sz="16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車牌</a:t>
              </a:r>
              <a:r>
                <a:rPr lang="en-US" altLang="zh-TW" sz="16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/</a:t>
              </a:r>
              <a:r>
                <a:rPr lang="zh-TW" altLang="en-US" sz="16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速度</a:t>
              </a:r>
              <a:endParaRPr lang="zh-TW" altLang="en-US" sz="16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cxnSp>
          <p:nvCxnSpPr>
            <p:cNvPr id="102" name="直線單箭頭接點 101"/>
            <p:cNvCxnSpPr>
              <a:stCxn id="58" idx="2"/>
            </p:cNvCxnSpPr>
            <p:nvPr/>
          </p:nvCxnSpPr>
          <p:spPr>
            <a:xfrm>
              <a:off x="4317919" y="3597127"/>
              <a:ext cx="0" cy="3454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單箭頭接點 102"/>
            <p:cNvCxnSpPr>
              <a:stCxn id="59" idx="2"/>
              <a:endCxn id="72" idx="0"/>
            </p:cNvCxnSpPr>
            <p:nvPr/>
          </p:nvCxnSpPr>
          <p:spPr>
            <a:xfrm>
              <a:off x="2474846" y="3597462"/>
              <a:ext cx="6039" cy="3450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文字方塊 89"/>
            <p:cNvSpPr txBox="1"/>
            <p:nvPr/>
          </p:nvSpPr>
          <p:spPr>
            <a:xfrm>
              <a:off x="1710673" y="3306283"/>
              <a:ext cx="432048" cy="182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紅燈</a:t>
              </a:r>
              <a:endPara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45" name="矩形 44"/>
          <p:cNvSpPr/>
          <p:nvPr/>
        </p:nvSpPr>
        <p:spPr>
          <a:xfrm>
            <a:off x="5292330" y="4510043"/>
            <a:ext cx="1904309" cy="667077"/>
          </a:xfrm>
          <a:prstGeom prst="rect">
            <a:avLst/>
          </a:prstGeom>
          <a:noFill/>
          <a:ln w="31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sz="16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Pass</a:t>
            </a:r>
          </a:p>
          <a:p>
            <a:pPr algn="ctr"/>
            <a:r>
              <a:rPr lang="zh-TW" altLang="en-US" sz="16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系統不記錄</a:t>
            </a:r>
            <a:endParaRPr lang="zh-TW" altLang="en-US" sz="1600" b="1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0678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/>
          <p:cNvSpPr txBox="1">
            <a:spLocks/>
          </p:cNvSpPr>
          <p:nvPr/>
        </p:nvSpPr>
        <p:spPr>
          <a:xfrm>
            <a:off x="2688682" y="152986"/>
            <a:ext cx="4126483" cy="576064"/>
          </a:xfrm>
          <a:prstGeom prst="rect">
            <a:avLst/>
          </a:prstGeom>
        </p:spPr>
        <p:txBody>
          <a:bodyPr anchor="b">
            <a:normAutofit fontScale="775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algn="ctr"/>
            <a:r>
              <a:rPr lang="zh-TW" altLang="en-US" sz="24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新屋永豐餘 車牌辨識管理系統</a:t>
            </a:r>
            <a:endParaRPr lang="en-US" altLang="zh-TW" sz="2400" b="1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24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軟體架構方塊圖</a:t>
            </a:r>
            <a:endParaRPr lang="zh-TW" altLang="en-US" sz="2400" b="1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150494" y="434877"/>
            <a:ext cx="803803" cy="86394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TW" altLang="en-US" sz="14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使用者</a:t>
            </a:r>
          </a:p>
        </p:txBody>
      </p:sp>
      <p:sp>
        <p:nvSpPr>
          <p:cNvPr id="96" name="矩形 95"/>
          <p:cNvSpPr/>
          <p:nvPr/>
        </p:nvSpPr>
        <p:spPr>
          <a:xfrm>
            <a:off x="8151833" y="434877"/>
            <a:ext cx="842905" cy="872131"/>
          </a:xfrm>
          <a:prstGeom prst="rect">
            <a:avLst/>
          </a:prstGeom>
          <a:noFill/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TW" altLang="en-US" sz="14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管理者</a:t>
            </a:r>
          </a:p>
        </p:txBody>
      </p:sp>
      <p:cxnSp>
        <p:nvCxnSpPr>
          <p:cNvPr id="120" name="直線單箭頭接點 119"/>
          <p:cNvCxnSpPr/>
          <p:nvPr/>
        </p:nvCxnSpPr>
        <p:spPr>
          <a:xfrm>
            <a:off x="7163803" y="2190231"/>
            <a:ext cx="0" cy="511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單箭頭接點 134"/>
          <p:cNvCxnSpPr>
            <a:stCxn id="119" idx="2"/>
            <a:endCxn id="136" idx="0"/>
          </p:cNvCxnSpPr>
          <p:nvPr/>
        </p:nvCxnSpPr>
        <p:spPr>
          <a:xfrm>
            <a:off x="7061299" y="3046292"/>
            <a:ext cx="6251" cy="717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群組 32"/>
          <p:cNvGrpSpPr/>
          <p:nvPr/>
        </p:nvGrpSpPr>
        <p:grpSpPr>
          <a:xfrm>
            <a:off x="467544" y="1052736"/>
            <a:ext cx="8363750" cy="4984767"/>
            <a:chOff x="570048" y="1052736"/>
            <a:chExt cx="8363750" cy="4984767"/>
          </a:xfrm>
        </p:grpSpPr>
        <p:grpSp>
          <p:nvGrpSpPr>
            <p:cNvPr id="316" name="群組 315"/>
            <p:cNvGrpSpPr/>
            <p:nvPr/>
          </p:nvGrpSpPr>
          <p:grpSpPr>
            <a:xfrm>
              <a:off x="570048" y="1052736"/>
              <a:ext cx="8363750" cy="4984767"/>
              <a:chOff x="180101" y="711530"/>
              <a:chExt cx="8363750" cy="4984767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3699166" y="3377776"/>
                <a:ext cx="919133" cy="875390"/>
              </a:xfrm>
              <a:prstGeom prst="rect">
                <a:avLst/>
              </a:prstGeom>
              <a:noFill/>
              <a:ln w="2857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1400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歷史車輛資料匯出</a:t>
                </a:r>
                <a:r>
                  <a:rPr lang="en-US" altLang="zh-TW" sz="1400" b="1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(</a:t>
                </a:r>
                <a:r>
                  <a:rPr lang="en-US" altLang="zh-TW" sz="1400" b="1" dirty="0" err="1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xls</a:t>
                </a:r>
                <a:r>
                  <a:rPr lang="en-US" altLang="zh-TW" sz="1400" b="1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)</a:t>
                </a:r>
                <a:endParaRPr lang="zh-TW" altLang="en-US" sz="14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cxnSp>
            <p:nvCxnSpPr>
              <p:cNvPr id="22" name="直線單箭頭接點 21"/>
              <p:cNvCxnSpPr/>
              <p:nvPr/>
            </p:nvCxnSpPr>
            <p:spPr>
              <a:xfrm>
                <a:off x="938974" y="3070363"/>
                <a:ext cx="4553" cy="26236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單箭頭接點 23"/>
              <p:cNvCxnSpPr>
                <a:stCxn id="57" idx="2"/>
                <a:endCxn id="98" idx="0"/>
              </p:cNvCxnSpPr>
              <p:nvPr/>
            </p:nvCxnSpPr>
            <p:spPr>
              <a:xfrm flipH="1">
                <a:off x="3075142" y="2638612"/>
                <a:ext cx="8037" cy="7253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單箭頭接點 24"/>
              <p:cNvCxnSpPr/>
              <p:nvPr/>
            </p:nvCxnSpPr>
            <p:spPr>
              <a:xfrm flipH="1">
                <a:off x="5414477" y="2711771"/>
                <a:ext cx="3780" cy="69509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單箭頭接點 26"/>
              <p:cNvCxnSpPr/>
              <p:nvPr/>
            </p:nvCxnSpPr>
            <p:spPr>
              <a:xfrm>
                <a:off x="5425552" y="4271492"/>
                <a:ext cx="0" cy="5333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單箭頭接點 27"/>
              <p:cNvCxnSpPr/>
              <p:nvPr/>
            </p:nvCxnSpPr>
            <p:spPr>
              <a:xfrm>
                <a:off x="1898466" y="3072661"/>
                <a:ext cx="0" cy="25611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單箭頭接點 29"/>
              <p:cNvCxnSpPr/>
              <p:nvPr/>
            </p:nvCxnSpPr>
            <p:spPr>
              <a:xfrm>
                <a:off x="928587" y="4220296"/>
                <a:ext cx="1" cy="5878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單箭頭接點 33"/>
              <p:cNvCxnSpPr/>
              <p:nvPr/>
            </p:nvCxnSpPr>
            <p:spPr>
              <a:xfrm flipV="1">
                <a:off x="940276" y="3071637"/>
                <a:ext cx="958190" cy="2049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9" name="群組 208"/>
              <p:cNvGrpSpPr/>
              <p:nvPr/>
            </p:nvGrpSpPr>
            <p:grpSpPr>
              <a:xfrm>
                <a:off x="1419371" y="1518182"/>
                <a:ext cx="6638480" cy="856679"/>
                <a:chOff x="1847754" y="2191167"/>
                <a:chExt cx="6638480" cy="856679"/>
              </a:xfrm>
            </p:grpSpPr>
            <p:cxnSp>
              <p:nvCxnSpPr>
                <p:cNvPr id="32" name="直線單箭頭接點 31"/>
                <p:cNvCxnSpPr/>
                <p:nvPr/>
              </p:nvCxnSpPr>
              <p:spPr>
                <a:xfrm>
                  <a:off x="5828409" y="2559132"/>
                  <a:ext cx="5260" cy="40946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線單箭頭接點 35"/>
                <p:cNvCxnSpPr/>
                <p:nvPr/>
              </p:nvCxnSpPr>
              <p:spPr>
                <a:xfrm flipV="1">
                  <a:off x="1847754" y="2526420"/>
                  <a:ext cx="6638480" cy="23328"/>
                </a:xfrm>
                <a:prstGeom prst="straightConnector1">
                  <a:avLst/>
                </a:prstGeom>
                <a:ln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單箭頭接點 36"/>
                <p:cNvCxnSpPr/>
                <p:nvPr/>
              </p:nvCxnSpPr>
              <p:spPr>
                <a:xfrm>
                  <a:off x="1848895" y="2549864"/>
                  <a:ext cx="1800" cy="398072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線單箭頭接點 37"/>
                <p:cNvCxnSpPr/>
                <p:nvPr/>
              </p:nvCxnSpPr>
              <p:spPr>
                <a:xfrm flipH="1">
                  <a:off x="3543878" y="2546387"/>
                  <a:ext cx="7711" cy="39920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單箭頭接點 39"/>
                <p:cNvCxnSpPr/>
                <p:nvPr/>
              </p:nvCxnSpPr>
              <p:spPr>
                <a:xfrm>
                  <a:off x="4793230" y="2191167"/>
                  <a:ext cx="0" cy="36519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線單箭頭接點 40"/>
                <p:cNvCxnSpPr/>
                <p:nvPr/>
              </p:nvCxnSpPr>
              <p:spPr>
                <a:xfrm>
                  <a:off x="8486234" y="2535937"/>
                  <a:ext cx="0" cy="51190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0" name="群組 149"/>
              <p:cNvGrpSpPr/>
              <p:nvPr/>
            </p:nvGrpSpPr>
            <p:grpSpPr>
              <a:xfrm>
                <a:off x="3639209" y="1027656"/>
                <a:ext cx="1504617" cy="470584"/>
                <a:chOff x="4269711" y="961332"/>
                <a:chExt cx="1504617" cy="470584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4269711" y="961332"/>
                  <a:ext cx="1504617" cy="455257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zh-TW" altLang="en-US" sz="1400" b="1" dirty="0" smtClean="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使用者</a:t>
                  </a:r>
                  <a:r>
                    <a:rPr lang="en-US" altLang="zh-TW" sz="1400" b="1" dirty="0" smtClean="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/</a:t>
                  </a:r>
                  <a:r>
                    <a:rPr lang="zh-TW" altLang="en-US" sz="1400" b="1" dirty="0" smtClean="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管理者</a:t>
                  </a:r>
                  <a:endParaRPr lang="en-US" altLang="zh-TW" sz="1400" b="1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  <a:p>
                  <a:pPr algn="ctr"/>
                  <a:r>
                    <a:rPr lang="zh-TW" altLang="en-US" sz="1400" b="1" dirty="0" smtClean="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登入</a:t>
                  </a:r>
                </a:p>
              </p:txBody>
            </p:sp>
            <p:cxnSp>
              <p:nvCxnSpPr>
                <p:cNvPr id="108" name="直線接點 107"/>
                <p:cNvCxnSpPr/>
                <p:nvPr/>
              </p:nvCxnSpPr>
              <p:spPr>
                <a:xfrm flipH="1">
                  <a:off x="4328057" y="1424290"/>
                  <a:ext cx="1368151" cy="1704"/>
                </a:xfrm>
                <a:prstGeom prst="line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7" name="群組 146"/>
                <p:cNvGrpSpPr/>
                <p:nvPr/>
              </p:nvGrpSpPr>
              <p:grpSpPr>
                <a:xfrm>
                  <a:off x="4333765" y="983056"/>
                  <a:ext cx="1376510" cy="448860"/>
                  <a:chOff x="4391518" y="1023678"/>
                  <a:chExt cx="1376510" cy="448860"/>
                </a:xfrm>
              </p:grpSpPr>
              <p:cxnSp>
                <p:nvCxnSpPr>
                  <p:cNvPr id="103" name="直線接點 102"/>
                  <p:cNvCxnSpPr/>
                  <p:nvPr/>
                </p:nvCxnSpPr>
                <p:spPr>
                  <a:xfrm flipV="1">
                    <a:off x="4391518" y="1025385"/>
                    <a:ext cx="1376510" cy="1942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直線接點 104"/>
                  <p:cNvCxnSpPr/>
                  <p:nvPr/>
                </p:nvCxnSpPr>
                <p:spPr>
                  <a:xfrm flipV="1">
                    <a:off x="4400322" y="1023678"/>
                    <a:ext cx="0" cy="444800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5" name="直線接點 114"/>
                  <p:cNvCxnSpPr/>
                  <p:nvPr/>
                </p:nvCxnSpPr>
                <p:spPr>
                  <a:xfrm flipH="1">
                    <a:off x="5746545" y="1027327"/>
                    <a:ext cx="6171" cy="445211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121" name="直線單箭頭接點 120"/>
              <p:cNvCxnSpPr/>
              <p:nvPr/>
            </p:nvCxnSpPr>
            <p:spPr>
              <a:xfrm>
                <a:off x="1422413" y="2662013"/>
                <a:ext cx="0" cy="3950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矩形 155"/>
              <p:cNvSpPr/>
              <p:nvPr/>
            </p:nvSpPr>
            <p:spPr>
              <a:xfrm>
                <a:off x="180101" y="711530"/>
                <a:ext cx="1318033" cy="872131"/>
              </a:xfrm>
              <a:prstGeom prst="rect">
                <a:avLst/>
              </a:prstGeom>
              <a:noFill/>
              <a:ln w="2857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1400" b="1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管理部門</a:t>
                </a:r>
                <a:endParaRPr lang="en-US" altLang="zh-TW" sz="14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  <a:p>
                <a:pPr algn="ctr"/>
                <a:r>
                  <a:rPr lang="zh-TW" altLang="en-US" sz="1400" b="1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申請入場車牌</a:t>
                </a:r>
                <a:r>
                  <a:rPr lang="zh-TW" altLang="en-US" sz="1400" b="1" dirty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系統</a:t>
                </a:r>
                <a:r>
                  <a:rPr lang="zh-TW" altLang="en-US" sz="1400" b="1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登記</a:t>
                </a:r>
                <a:endParaRPr lang="en-US" altLang="zh-TW" sz="14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cxnSp>
            <p:nvCxnSpPr>
              <p:cNvPr id="157" name="直線單箭頭接點 156"/>
              <p:cNvCxnSpPr/>
              <p:nvPr/>
            </p:nvCxnSpPr>
            <p:spPr>
              <a:xfrm flipV="1">
                <a:off x="1498134" y="1116344"/>
                <a:ext cx="1625072" cy="5914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線單箭頭接點 158"/>
              <p:cNvCxnSpPr/>
              <p:nvPr/>
            </p:nvCxnSpPr>
            <p:spPr>
              <a:xfrm flipH="1">
                <a:off x="3115495" y="1116344"/>
                <a:ext cx="7711" cy="7507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線單箭頭接點 198"/>
              <p:cNvCxnSpPr/>
              <p:nvPr/>
            </p:nvCxnSpPr>
            <p:spPr>
              <a:xfrm>
                <a:off x="3073479" y="4183059"/>
                <a:ext cx="6769" cy="59921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2" name="群組 211"/>
              <p:cNvGrpSpPr/>
              <p:nvPr/>
            </p:nvGrpSpPr>
            <p:grpSpPr>
              <a:xfrm>
                <a:off x="2619915" y="2269812"/>
                <a:ext cx="920666" cy="389404"/>
                <a:chOff x="2725759" y="2289063"/>
                <a:chExt cx="920666" cy="389404"/>
              </a:xfrm>
            </p:grpSpPr>
            <p:grpSp>
              <p:nvGrpSpPr>
                <p:cNvPr id="58" name="群組 57"/>
                <p:cNvGrpSpPr/>
                <p:nvPr/>
              </p:nvGrpSpPr>
              <p:grpSpPr>
                <a:xfrm>
                  <a:off x="2725759" y="2289063"/>
                  <a:ext cx="920666" cy="389404"/>
                  <a:chOff x="3294251" y="2096409"/>
                  <a:chExt cx="920666" cy="389404"/>
                </a:xfrm>
              </p:grpSpPr>
              <p:cxnSp>
                <p:nvCxnSpPr>
                  <p:cNvPr id="63" name="直線接點 62"/>
                  <p:cNvCxnSpPr/>
                  <p:nvPr/>
                </p:nvCxnSpPr>
                <p:spPr>
                  <a:xfrm flipH="1">
                    <a:off x="4200825" y="2096409"/>
                    <a:ext cx="3964" cy="389404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直線接點 65"/>
                  <p:cNvCxnSpPr/>
                  <p:nvPr/>
                </p:nvCxnSpPr>
                <p:spPr>
                  <a:xfrm flipH="1" flipV="1">
                    <a:off x="3306110" y="2468770"/>
                    <a:ext cx="894715" cy="2073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直線接點 69"/>
                  <p:cNvCxnSpPr/>
                  <p:nvPr/>
                </p:nvCxnSpPr>
                <p:spPr>
                  <a:xfrm flipV="1">
                    <a:off x="3294251" y="2110729"/>
                    <a:ext cx="920666" cy="2364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直線接點 72"/>
                  <p:cNvCxnSpPr/>
                  <p:nvPr/>
                </p:nvCxnSpPr>
                <p:spPr>
                  <a:xfrm flipH="1" flipV="1">
                    <a:off x="3308919" y="2098436"/>
                    <a:ext cx="3736" cy="385457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7" name="矩形 56"/>
                <p:cNvSpPr/>
                <p:nvPr/>
              </p:nvSpPr>
              <p:spPr>
                <a:xfrm>
                  <a:off x="2737617" y="2350086"/>
                  <a:ext cx="902811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TW" altLang="en-US" sz="1400" dirty="0" smtClean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車牌查詢</a:t>
                  </a:r>
                  <a:endParaRPr lang="zh-TW" altLang="en-US" sz="1400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</p:txBody>
            </p:sp>
          </p:grpSp>
          <p:grpSp>
            <p:nvGrpSpPr>
              <p:cNvPr id="211" name="群組 210"/>
              <p:cNvGrpSpPr/>
              <p:nvPr/>
            </p:nvGrpSpPr>
            <p:grpSpPr>
              <a:xfrm>
                <a:off x="928587" y="2288518"/>
                <a:ext cx="1009534" cy="401794"/>
                <a:chOff x="1004418" y="2326608"/>
                <a:chExt cx="1009534" cy="401794"/>
              </a:xfrm>
            </p:grpSpPr>
            <p:grpSp>
              <p:nvGrpSpPr>
                <p:cNvPr id="87" name="群組 86"/>
                <p:cNvGrpSpPr/>
                <p:nvPr/>
              </p:nvGrpSpPr>
              <p:grpSpPr>
                <a:xfrm>
                  <a:off x="1034869" y="2326608"/>
                  <a:ext cx="926529" cy="401794"/>
                  <a:chOff x="3294251" y="2094392"/>
                  <a:chExt cx="926529" cy="401794"/>
                </a:xfrm>
              </p:grpSpPr>
              <p:cxnSp>
                <p:nvCxnSpPr>
                  <p:cNvPr id="88" name="直線接點 87"/>
                  <p:cNvCxnSpPr/>
                  <p:nvPr/>
                </p:nvCxnSpPr>
                <p:spPr>
                  <a:xfrm>
                    <a:off x="4214917" y="2094392"/>
                    <a:ext cx="3609" cy="401794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直線接點 88"/>
                  <p:cNvCxnSpPr/>
                  <p:nvPr/>
                </p:nvCxnSpPr>
                <p:spPr>
                  <a:xfrm flipH="1" flipV="1">
                    <a:off x="3294251" y="2480448"/>
                    <a:ext cx="926529" cy="1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直線接點 89"/>
                  <p:cNvCxnSpPr/>
                  <p:nvPr/>
                </p:nvCxnSpPr>
                <p:spPr>
                  <a:xfrm flipV="1">
                    <a:off x="3294251" y="2110729"/>
                    <a:ext cx="920666" cy="2364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直線接點 90"/>
                  <p:cNvCxnSpPr/>
                  <p:nvPr/>
                </p:nvCxnSpPr>
                <p:spPr>
                  <a:xfrm flipH="1" flipV="1">
                    <a:off x="3294251" y="2110729"/>
                    <a:ext cx="3736" cy="385457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9" name="矩形 58"/>
                <p:cNvSpPr/>
                <p:nvPr/>
              </p:nvSpPr>
              <p:spPr>
                <a:xfrm>
                  <a:off x="1004418" y="2360776"/>
                  <a:ext cx="1009534" cy="3077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TW" altLang="en-US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即時影像</a:t>
                  </a:r>
                </a:p>
              </p:txBody>
            </p:sp>
          </p:grpSp>
          <p:grpSp>
            <p:nvGrpSpPr>
              <p:cNvPr id="214" name="群組 213"/>
              <p:cNvGrpSpPr/>
              <p:nvPr/>
            </p:nvGrpSpPr>
            <p:grpSpPr>
              <a:xfrm>
                <a:off x="4936761" y="2319030"/>
                <a:ext cx="926529" cy="401794"/>
                <a:chOff x="4938100" y="2429566"/>
                <a:chExt cx="926529" cy="401794"/>
              </a:xfrm>
            </p:grpSpPr>
            <p:grpSp>
              <p:nvGrpSpPr>
                <p:cNvPr id="82" name="群組 81"/>
                <p:cNvGrpSpPr/>
                <p:nvPr/>
              </p:nvGrpSpPr>
              <p:grpSpPr>
                <a:xfrm>
                  <a:off x="4938100" y="2429566"/>
                  <a:ext cx="926529" cy="401794"/>
                  <a:chOff x="3294251" y="2094392"/>
                  <a:chExt cx="926529" cy="401794"/>
                </a:xfrm>
              </p:grpSpPr>
              <p:cxnSp>
                <p:nvCxnSpPr>
                  <p:cNvPr id="83" name="直線接點 82"/>
                  <p:cNvCxnSpPr/>
                  <p:nvPr/>
                </p:nvCxnSpPr>
                <p:spPr>
                  <a:xfrm>
                    <a:off x="4214917" y="2094392"/>
                    <a:ext cx="3609" cy="401794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直線接點 83"/>
                  <p:cNvCxnSpPr/>
                  <p:nvPr/>
                </p:nvCxnSpPr>
                <p:spPr>
                  <a:xfrm flipH="1" flipV="1">
                    <a:off x="3294251" y="2480448"/>
                    <a:ext cx="926529" cy="1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直線接點 84"/>
                  <p:cNvCxnSpPr/>
                  <p:nvPr/>
                </p:nvCxnSpPr>
                <p:spPr>
                  <a:xfrm flipV="1">
                    <a:off x="3294251" y="2110729"/>
                    <a:ext cx="920666" cy="2364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直線接點 85"/>
                  <p:cNvCxnSpPr/>
                  <p:nvPr/>
                </p:nvCxnSpPr>
                <p:spPr>
                  <a:xfrm flipH="1" flipV="1">
                    <a:off x="3294251" y="2110729"/>
                    <a:ext cx="3736" cy="385457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0" name="矩形 59"/>
                <p:cNvSpPr/>
                <p:nvPr/>
              </p:nvSpPr>
              <p:spPr>
                <a:xfrm>
                  <a:off x="4961818" y="2487177"/>
                  <a:ext cx="902811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TW" altLang="en-US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場內車流</a:t>
                  </a:r>
                </a:p>
              </p:txBody>
            </p:sp>
          </p:grpSp>
          <p:grpSp>
            <p:nvGrpSpPr>
              <p:cNvPr id="134" name="群組 133"/>
              <p:cNvGrpSpPr/>
              <p:nvPr/>
            </p:nvGrpSpPr>
            <p:grpSpPr>
              <a:xfrm>
                <a:off x="2606451" y="3363744"/>
                <a:ext cx="929151" cy="846731"/>
                <a:chOff x="3264404" y="3012553"/>
                <a:chExt cx="1009647" cy="846731"/>
              </a:xfrm>
            </p:grpSpPr>
            <p:grpSp>
              <p:nvGrpSpPr>
                <p:cNvPr id="97" name="群組 96"/>
                <p:cNvGrpSpPr/>
                <p:nvPr/>
              </p:nvGrpSpPr>
              <p:grpSpPr>
                <a:xfrm>
                  <a:off x="3264404" y="3012553"/>
                  <a:ext cx="1009647" cy="846731"/>
                  <a:chOff x="3282405" y="3016683"/>
                  <a:chExt cx="1009647" cy="846731"/>
                </a:xfrm>
              </p:grpSpPr>
              <p:cxnSp>
                <p:nvCxnSpPr>
                  <p:cNvPr id="94" name="直線接點 93"/>
                  <p:cNvCxnSpPr/>
                  <p:nvPr/>
                </p:nvCxnSpPr>
                <p:spPr>
                  <a:xfrm flipH="1">
                    <a:off x="3287735" y="3030715"/>
                    <a:ext cx="1004317" cy="0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直線接點 100"/>
                  <p:cNvCxnSpPr/>
                  <p:nvPr/>
                </p:nvCxnSpPr>
                <p:spPr>
                  <a:xfrm flipH="1" flipV="1">
                    <a:off x="3282405" y="3016683"/>
                    <a:ext cx="5623" cy="846731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直線接點 103"/>
                  <p:cNvCxnSpPr/>
                  <p:nvPr/>
                </p:nvCxnSpPr>
                <p:spPr>
                  <a:xfrm flipV="1">
                    <a:off x="4275100" y="3018284"/>
                    <a:ext cx="12590" cy="845130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直線接點 108"/>
                  <p:cNvCxnSpPr/>
                  <p:nvPr/>
                </p:nvCxnSpPr>
                <p:spPr>
                  <a:xfrm>
                    <a:off x="3285216" y="3851855"/>
                    <a:ext cx="995280" cy="0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8" name="矩形 97"/>
                <p:cNvSpPr/>
                <p:nvPr/>
              </p:nvSpPr>
              <p:spPr>
                <a:xfrm>
                  <a:off x="3283251" y="3012725"/>
                  <a:ext cx="980898" cy="84638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TW" altLang="en-US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進出車輛紀錄</a:t>
                  </a:r>
                  <a:r>
                    <a:rPr lang="en-US" altLang="zh-TW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/>
                  </a:r>
                  <a:br>
                    <a:rPr lang="en-US" altLang="zh-TW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</a:br>
                  <a:r>
                    <a:rPr lang="en-US" altLang="zh-TW" sz="105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(</a:t>
                  </a:r>
                  <a:r>
                    <a:rPr lang="zh-TW" altLang="en-US" sz="1050" b="1" dirty="0" smtClean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查詢入場申</a:t>
                  </a:r>
                  <a:r>
                    <a:rPr lang="zh-TW" altLang="en-US" sz="105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請</a:t>
                  </a:r>
                  <a:r>
                    <a:rPr lang="zh-TW" altLang="en-US" sz="1050" b="1" dirty="0" smtClean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登記</a:t>
                  </a:r>
                  <a:r>
                    <a:rPr lang="en-US" altLang="zh-TW" sz="105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)</a:t>
                  </a:r>
                  <a:endParaRPr lang="zh-TW" altLang="en-US" sz="1050" b="1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</p:txBody>
            </p:sp>
          </p:grpSp>
          <p:grpSp>
            <p:nvGrpSpPr>
              <p:cNvPr id="100" name="群組 99"/>
              <p:cNvGrpSpPr/>
              <p:nvPr/>
            </p:nvGrpSpPr>
            <p:grpSpPr>
              <a:xfrm>
                <a:off x="2605523" y="4796304"/>
                <a:ext cx="938668" cy="846731"/>
                <a:chOff x="3170331" y="4289591"/>
                <a:chExt cx="1009647" cy="855360"/>
              </a:xfrm>
            </p:grpSpPr>
            <p:grpSp>
              <p:nvGrpSpPr>
                <p:cNvPr id="129" name="群組 128"/>
                <p:cNvGrpSpPr/>
                <p:nvPr/>
              </p:nvGrpSpPr>
              <p:grpSpPr>
                <a:xfrm>
                  <a:off x="3170331" y="4298220"/>
                  <a:ext cx="1009647" cy="846731"/>
                  <a:chOff x="3282405" y="3016683"/>
                  <a:chExt cx="1009647" cy="846731"/>
                </a:xfrm>
              </p:grpSpPr>
              <p:cxnSp>
                <p:nvCxnSpPr>
                  <p:cNvPr id="130" name="直線接點 129"/>
                  <p:cNvCxnSpPr/>
                  <p:nvPr/>
                </p:nvCxnSpPr>
                <p:spPr>
                  <a:xfrm flipH="1">
                    <a:off x="3287735" y="3030715"/>
                    <a:ext cx="1004317" cy="0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1" name="直線接點 130"/>
                  <p:cNvCxnSpPr/>
                  <p:nvPr/>
                </p:nvCxnSpPr>
                <p:spPr>
                  <a:xfrm flipH="1" flipV="1">
                    <a:off x="3282405" y="3016683"/>
                    <a:ext cx="5623" cy="846731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2" name="直線接點 131"/>
                  <p:cNvCxnSpPr/>
                  <p:nvPr/>
                </p:nvCxnSpPr>
                <p:spPr>
                  <a:xfrm flipV="1">
                    <a:off x="4275100" y="3018284"/>
                    <a:ext cx="12590" cy="845130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" name="直線接點 132"/>
                  <p:cNvCxnSpPr/>
                  <p:nvPr/>
                </p:nvCxnSpPr>
                <p:spPr>
                  <a:xfrm>
                    <a:off x="3285216" y="3851855"/>
                    <a:ext cx="995280" cy="0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9" name="矩形 98"/>
                <p:cNvSpPr/>
                <p:nvPr/>
              </p:nvSpPr>
              <p:spPr>
                <a:xfrm>
                  <a:off x="3184683" y="4289591"/>
                  <a:ext cx="984426" cy="84638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TW" altLang="en-US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車牌臨時登記</a:t>
                  </a:r>
                  <a:endParaRPr lang="en-US" altLang="zh-TW" sz="1400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  <a:p>
                  <a:pPr algn="ctr"/>
                  <a:r>
                    <a:rPr lang="en-US" altLang="zh-TW" sz="105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(</a:t>
                  </a:r>
                  <a:r>
                    <a:rPr lang="zh-TW" altLang="en-US" sz="105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入場臨時申請登記</a:t>
                  </a:r>
                  <a:r>
                    <a:rPr lang="en-US" altLang="zh-TW" sz="105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)</a:t>
                  </a:r>
                  <a:endParaRPr lang="zh-TW" altLang="en-US" sz="1050" b="1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</p:txBody>
            </p:sp>
          </p:grpSp>
          <p:grpSp>
            <p:nvGrpSpPr>
              <p:cNvPr id="106" name="群組 105"/>
              <p:cNvGrpSpPr/>
              <p:nvPr/>
            </p:nvGrpSpPr>
            <p:grpSpPr>
              <a:xfrm>
                <a:off x="1517585" y="3346043"/>
                <a:ext cx="841071" cy="888774"/>
                <a:chOff x="2250492" y="3005125"/>
                <a:chExt cx="781807" cy="867680"/>
              </a:xfrm>
            </p:grpSpPr>
            <p:grpSp>
              <p:nvGrpSpPr>
                <p:cNvPr id="124" name="群組 123"/>
                <p:cNvGrpSpPr/>
                <p:nvPr/>
              </p:nvGrpSpPr>
              <p:grpSpPr>
                <a:xfrm>
                  <a:off x="2250492" y="3005125"/>
                  <a:ext cx="781807" cy="867680"/>
                  <a:chOff x="3282405" y="3016683"/>
                  <a:chExt cx="1009647" cy="846731"/>
                </a:xfrm>
              </p:grpSpPr>
              <p:cxnSp>
                <p:nvCxnSpPr>
                  <p:cNvPr id="125" name="直線接點 124"/>
                  <p:cNvCxnSpPr/>
                  <p:nvPr/>
                </p:nvCxnSpPr>
                <p:spPr>
                  <a:xfrm flipH="1">
                    <a:off x="3287735" y="3030715"/>
                    <a:ext cx="1004317" cy="0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6" name="直線接點 125"/>
                  <p:cNvCxnSpPr/>
                  <p:nvPr/>
                </p:nvCxnSpPr>
                <p:spPr>
                  <a:xfrm flipH="1" flipV="1">
                    <a:off x="3282405" y="3016683"/>
                    <a:ext cx="5623" cy="846731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" name="直線接點 126"/>
                  <p:cNvCxnSpPr/>
                  <p:nvPr/>
                </p:nvCxnSpPr>
                <p:spPr>
                  <a:xfrm flipV="1">
                    <a:off x="4275100" y="3018284"/>
                    <a:ext cx="12590" cy="845130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8" name="直線接點 127"/>
                  <p:cNvCxnSpPr/>
                  <p:nvPr/>
                </p:nvCxnSpPr>
                <p:spPr>
                  <a:xfrm>
                    <a:off x="3285216" y="3851855"/>
                    <a:ext cx="995280" cy="0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2" name="矩形 101"/>
                <p:cNvSpPr/>
                <p:nvPr/>
              </p:nvSpPr>
              <p:spPr>
                <a:xfrm>
                  <a:off x="2356093" y="3070840"/>
                  <a:ext cx="613946" cy="73866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TW" altLang="en-US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車流總數</a:t>
                  </a:r>
                  <a:r>
                    <a:rPr lang="en-US" altLang="zh-TW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/>
                  </a:r>
                  <a:br>
                    <a:rPr lang="en-US" altLang="zh-TW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</a:br>
                  <a:r>
                    <a:rPr lang="en-US" altLang="zh-TW" sz="140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(</a:t>
                  </a:r>
                  <a:r>
                    <a:rPr lang="zh-TW" altLang="en-US" sz="140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顯示</a:t>
                  </a:r>
                  <a:r>
                    <a:rPr lang="en-US" altLang="zh-TW" sz="140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)</a:t>
                  </a:r>
                  <a:endParaRPr lang="zh-TW" altLang="en-US" sz="1400" b="1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</p:txBody>
            </p:sp>
          </p:grpSp>
          <p:grpSp>
            <p:nvGrpSpPr>
              <p:cNvPr id="112" name="群組 111"/>
              <p:cNvGrpSpPr/>
              <p:nvPr/>
            </p:nvGrpSpPr>
            <p:grpSpPr>
              <a:xfrm>
                <a:off x="528890" y="3341765"/>
                <a:ext cx="836518" cy="890690"/>
                <a:chOff x="557275" y="3057559"/>
                <a:chExt cx="836518" cy="890690"/>
              </a:xfrm>
            </p:grpSpPr>
            <p:grpSp>
              <p:nvGrpSpPr>
                <p:cNvPr id="116" name="群組 115"/>
                <p:cNvGrpSpPr/>
                <p:nvPr/>
              </p:nvGrpSpPr>
              <p:grpSpPr>
                <a:xfrm>
                  <a:off x="557275" y="3057559"/>
                  <a:ext cx="836518" cy="890690"/>
                  <a:chOff x="3282405" y="3016683"/>
                  <a:chExt cx="1009647" cy="846731"/>
                </a:xfrm>
              </p:grpSpPr>
              <p:cxnSp>
                <p:nvCxnSpPr>
                  <p:cNvPr id="117" name="直線接點 116"/>
                  <p:cNvCxnSpPr/>
                  <p:nvPr/>
                </p:nvCxnSpPr>
                <p:spPr>
                  <a:xfrm flipH="1">
                    <a:off x="3287735" y="3030715"/>
                    <a:ext cx="1004317" cy="0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8" name="直線接點 117"/>
                  <p:cNvCxnSpPr/>
                  <p:nvPr/>
                </p:nvCxnSpPr>
                <p:spPr>
                  <a:xfrm flipH="1" flipV="1">
                    <a:off x="3282405" y="3016683"/>
                    <a:ext cx="5623" cy="846731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2" name="直線接點 121"/>
                  <p:cNvCxnSpPr/>
                  <p:nvPr/>
                </p:nvCxnSpPr>
                <p:spPr>
                  <a:xfrm flipV="1">
                    <a:off x="4275100" y="3018284"/>
                    <a:ext cx="12590" cy="845130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3" name="直線接點 122"/>
                  <p:cNvCxnSpPr/>
                  <p:nvPr/>
                </p:nvCxnSpPr>
                <p:spPr>
                  <a:xfrm>
                    <a:off x="3285216" y="3851855"/>
                    <a:ext cx="995280" cy="0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11" name="矩形 110"/>
                <p:cNvSpPr/>
                <p:nvPr/>
              </p:nvSpPr>
              <p:spPr>
                <a:xfrm>
                  <a:off x="614792" y="3136511"/>
                  <a:ext cx="705134" cy="73866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TW" altLang="en-US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即時影像</a:t>
                  </a:r>
                  <a:r>
                    <a:rPr lang="en-US" altLang="zh-TW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/>
                  </a:r>
                  <a:br>
                    <a:rPr lang="en-US" altLang="zh-TW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</a:br>
                  <a:r>
                    <a:rPr lang="en-US" altLang="zh-TW" sz="140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(</a:t>
                  </a:r>
                  <a:r>
                    <a:rPr lang="zh-TW" altLang="en-US" sz="140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辨識</a:t>
                  </a:r>
                  <a:r>
                    <a:rPr lang="en-US" altLang="zh-TW" sz="140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)</a:t>
                  </a:r>
                  <a:endParaRPr lang="zh-TW" altLang="en-US" sz="1400" b="1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</p:txBody>
            </p:sp>
          </p:grpSp>
          <p:grpSp>
            <p:nvGrpSpPr>
              <p:cNvPr id="114" name="群組 113"/>
              <p:cNvGrpSpPr/>
              <p:nvPr/>
            </p:nvGrpSpPr>
            <p:grpSpPr>
              <a:xfrm>
                <a:off x="520707" y="4782272"/>
                <a:ext cx="836534" cy="846731"/>
                <a:chOff x="1176443" y="4272815"/>
                <a:chExt cx="836534" cy="846731"/>
              </a:xfrm>
            </p:grpSpPr>
            <p:grpSp>
              <p:nvGrpSpPr>
                <p:cNvPr id="138" name="群組 137"/>
                <p:cNvGrpSpPr/>
                <p:nvPr/>
              </p:nvGrpSpPr>
              <p:grpSpPr>
                <a:xfrm>
                  <a:off x="1176443" y="4272815"/>
                  <a:ext cx="836534" cy="846731"/>
                  <a:chOff x="3282405" y="3016683"/>
                  <a:chExt cx="1009647" cy="846731"/>
                </a:xfrm>
              </p:grpSpPr>
              <p:cxnSp>
                <p:nvCxnSpPr>
                  <p:cNvPr id="139" name="直線接點 138"/>
                  <p:cNvCxnSpPr/>
                  <p:nvPr/>
                </p:nvCxnSpPr>
                <p:spPr>
                  <a:xfrm flipH="1">
                    <a:off x="3287735" y="3030715"/>
                    <a:ext cx="1004317" cy="0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" name="直線接點 139"/>
                  <p:cNvCxnSpPr/>
                  <p:nvPr/>
                </p:nvCxnSpPr>
                <p:spPr>
                  <a:xfrm flipH="1" flipV="1">
                    <a:off x="3282405" y="3016683"/>
                    <a:ext cx="5623" cy="846731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1" name="直線接點 140"/>
                  <p:cNvCxnSpPr/>
                  <p:nvPr/>
                </p:nvCxnSpPr>
                <p:spPr>
                  <a:xfrm flipV="1">
                    <a:off x="4275100" y="3018284"/>
                    <a:ext cx="12590" cy="845130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直線接點 141"/>
                  <p:cNvCxnSpPr/>
                  <p:nvPr/>
                </p:nvCxnSpPr>
                <p:spPr>
                  <a:xfrm>
                    <a:off x="3285216" y="3851855"/>
                    <a:ext cx="995280" cy="0"/>
                  </a:xfrm>
                  <a:prstGeom prst="line">
                    <a:avLst/>
                  </a:prstGeom>
                  <a:ln w="28575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13" name="矩形 112"/>
                <p:cNvSpPr/>
                <p:nvPr/>
              </p:nvSpPr>
              <p:spPr>
                <a:xfrm>
                  <a:off x="1201782" y="4376360"/>
                  <a:ext cx="799508" cy="64633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歷史車牌資料匯出</a:t>
                  </a:r>
                  <a:r>
                    <a:rPr lang="en-US" altLang="zh-TW" sz="120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(JPEG)</a:t>
                  </a:r>
                  <a:endParaRPr lang="zh-TW" altLang="en-US" sz="1200" b="1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</p:txBody>
            </p:sp>
          </p:grpSp>
          <p:grpSp>
            <p:nvGrpSpPr>
              <p:cNvPr id="289" name="群組 288"/>
              <p:cNvGrpSpPr/>
              <p:nvPr/>
            </p:nvGrpSpPr>
            <p:grpSpPr>
              <a:xfrm>
                <a:off x="4960479" y="3414177"/>
                <a:ext cx="920667" cy="854679"/>
                <a:chOff x="4710741" y="3444776"/>
                <a:chExt cx="962528" cy="865680"/>
              </a:xfrm>
            </p:grpSpPr>
            <p:grpSp>
              <p:nvGrpSpPr>
                <p:cNvPr id="197" name="群組 196"/>
                <p:cNvGrpSpPr/>
                <p:nvPr/>
              </p:nvGrpSpPr>
              <p:grpSpPr>
                <a:xfrm>
                  <a:off x="4751178" y="3444776"/>
                  <a:ext cx="900731" cy="865680"/>
                  <a:chOff x="4513882" y="787023"/>
                  <a:chExt cx="1382218" cy="448860"/>
                </a:xfrm>
              </p:grpSpPr>
              <p:cxnSp>
                <p:nvCxnSpPr>
                  <p:cNvPr id="200" name="直線接點 199"/>
                  <p:cNvCxnSpPr/>
                  <p:nvPr/>
                </p:nvCxnSpPr>
                <p:spPr>
                  <a:xfrm flipH="1">
                    <a:off x="4513882" y="1228257"/>
                    <a:ext cx="1368151" cy="1704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01" name="群組 200"/>
                  <p:cNvGrpSpPr/>
                  <p:nvPr/>
                </p:nvGrpSpPr>
                <p:grpSpPr>
                  <a:xfrm>
                    <a:off x="4519590" y="787023"/>
                    <a:ext cx="1376510" cy="448860"/>
                    <a:chOff x="4391518" y="1023678"/>
                    <a:chExt cx="1376510" cy="448860"/>
                  </a:xfrm>
                </p:grpSpPr>
                <p:cxnSp>
                  <p:nvCxnSpPr>
                    <p:cNvPr id="202" name="直線接點 201"/>
                    <p:cNvCxnSpPr/>
                    <p:nvPr/>
                  </p:nvCxnSpPr>
                  <p:spPr>
                    <a:xfrm flipV="1">
                      <a:off x="4391518" y="1025385"/>
                      <a:ext cx="1376510" cy="1942"/>
                    </a:xfrm>
                    <a:prstGeom prst="line">
                      <a:avLst/>
                    </a:prstGeom>
                    <a:ln w="28575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3" name="直線接點 202"/>
                    <p:cNvCxnSpPr/>
                    <p:nvPr/>
                  </p:nvCxnSpPr>
                  <p:spPr>
                    <a:xfrm flipV="1">
                      <a:off x="4400322" y="1023678"/>
                      <a:ext cx="0" cy="444800"/>
                    </a:xfrm>
                    <a:prstGeom prst="line">
                      <a:avLst/>
                    </a:prstGeom>
                    <a:ln w="28575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4" name="直線接點 203"/>
                    <p:cNvCxnSpPr/>
                    <p:nvPr/>
                  </p:nvCxnSpPr>
                  <p:spPr>
                    <a:xfrm flipH="1">
                      <a:off x="5746545" y="1027327"/>
                      <a:ext cx="6171" cy="445211"/>
                    </a:xfrm>
                    <a:prstGeom prst="line">
                      <a:avLst/>
                    </a:prstGeom>
                    <a:ln w="28575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196" name="矩形 195"/>
                <p:cNvSpPr/>
                <p:nvPr/>
              </p:nvSpPr>
              <p:spPr>
                <a:xfrm>
                  <a:off x="4710741" y="3472481"/>
                  <a:ext cx="962528" cy="73866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TW" altLang="en-US" sz="14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廠區車流總數</a:t>
                  </a:r>
                  <a:endParaRPr lang="en-US" altLang="zh-TW" sz="1400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  <a:p>
                  <a:pPr algn="ctr"/>
                  <a:r>
                    <a:rPr lang="en-US" altLang="zh-TW" sz="140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(</a:t>
                  </a:r>
                  <a:r>
                    <a:rPr lang="zh-TW" altLang="en-US" sz="140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顯示</a:t>
                  </a:r>
                  <a:r>
                    <a:rPr lang="en-US" altLang="zh-TW" sz="1400" b="1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)</a:t>
                  </a:r>
                  <a:endParaRPr lang="zh-TW" altLang="en-US" sz="1400" b="1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</p:txBody>
            </p:sp>
          </p:grpSp>
          <p:sp>
            <p:nvSpPr>
              <p:cNvPr id="277" name="矩形 276"/>
              <p:cNvSpPr/>
              <p:nvPr/>
            </p:nvSpPr>
            <p:spPr>
              <a:xfrm>
                <a:off x="7571851" y="2360934"/>
                <a:ext cx="972000" cy="359890"/>
              </a:xfrm>
              <a:prstGeom prst="rect">
                <a:avLst/>
              </a:prstGeom>
              <a:noFill/>
              <a:ln w="2857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1400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權限管理</a:t>
                </a:r>
              </a:p>
            </p:txBody>
          </p:sp>
          <p:cxnSp>
            <p:nvCxnSpPr>
              <p:cNvPr id="278" name="直線單箭頭接點 277"/>
              <p:cNvCxnSpPr>
                <a:stCxn id="277" idx="2"/>
                <a:endCxn id="279" idx="0"/>
              </p:cNvCxnSpPr>
              <p:nvPr/>
            </p:nvCxnSpPr>
            <p:spPr>
              <a:xfrm flipH="1">
                <a:off x="8055841" y="2720824"/>
                <a:ext cx="2010" cy="69989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9" name="矩形 278"/>
              <p:cNvSpPr/>
              <p:nvPr/>
            </p:nvSpPr>
            <p:spPr>
              <a:xfrm>
                <a:off x="7647793" y="3420717"/>
                <a:ext cx="816096" cy="905544"/>
              </a:xfrm>
              <a:prstGeom prst="rect">
                <a:avLst/>
              </a:prstGeom>
              <a:noFill/>
              <a:ln w="2857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1400" b="1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新增</a:t>
                </a:r>
                <a:endParaRPr lang="en-US" altLang="zh-TW" sz="14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  <a:p>
                <a:pPr algn="ctr"/>
                <a:r>
                  <a:rPr lang="zh-TW" altLang="en-US" sz="1400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管理者使用者</a:t>
                </a:r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4961917" y="4782272"/>
                <a:ext cx="933984" cy="914025"/>
              </a:xfrm>
              <a:prstGeom prst="rect">
                <a:avLst/>
              </a:prstGeom>
              <a:noFill/>
              <a:ln w="2857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1400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可增</a:t>
                </a:r>
                <a:r>
                  <a:rPr lang="en-US" altLang="zh-TW" sz="1400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/</a:t>
                </a:r>
                <a:r>
                  <a:rPr lang="zh-TW" altLang="en-US" sz="1400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減</a:t>
                </a:r>
                <a:endParaRPr lang="en-US" altLang="zh-TW" sz="1400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  <a:p>
                <a:pPr algn="ctr"/>
                <a:r>
                  <a:rPr lang="zh-TW" altLang="en-US" sz="1400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廠</a:t>
                </a:r>
                <a:r>
                  <a:rPr lang="zh-TW" altLang="en-US" sz="1400" dirty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區</a:t>
                </a:r>
                <a:r>
                  <a:rPr lang="zh-TW" altLang="en-US" sz="1400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內</a:t>
                </a:r>
                <a:endParaRPr lang="en-US" altLang="zh-TW" sz="1400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  <a:p>
                <a:pPr algn="ctr"/>
                <a:r>
                  <a:rPr lang="zh-TW" altLang="en-US" sz="1400" dirty="0" smtClean="0">
                    <a:solidFill>
                      <a:schemeClr val="tx1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車流總數</a:t>
                </a:r>
                <a:endParaRPr lang="zh-TW" altLang="en-US" sz="14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cxnSp>
            <p:nvCxnSpPr>
              <p:cNvPr id="310" name="直線單箭頭接點 309"/>
              <p:cNvCxnSpPr/>
              <p:nvPr/>
            </p:nvCxnSpPr>
            <p:spPr>
              <a:xfrm>
                <a:off x="3102047" y="2972217"/>
                <a:ext cx="1060738" cy="623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直線單箭頭接點 311"/>
              <p:cNvCxnSpPr/>
              <p:nvPr/>
            </p:nvCxnSpPr>
            <p:spPr>
              <a:xfrm flipH="1">
                <a:off x="4162354" y="2978447"/>
                <a:ext cx="3393" cy="40272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矩形 118"/>
            <p:cNvSpPr/>
            <p:nvPr/>
          </p:nvSpPr>
          <p:spPr>
            <a:xfrm>
              <a:off x="6677803" y="2686402"/>
              <a:ext cx="972000" cy="359890"/>
            </a:xfrm>
            <a:prstGeom prst="rect">
              <a:avLst/>
            </a:prstGeom>
            <a:noFill/>
            <a:ln w="28575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TW" altLang="en-US" sz="1400" dirty="0" smtClean="0">
                  <a:solidFill>
                    <a:srgbClr val="FF000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雷達測</a:t>
              </a:r>
              <a:r>
                <a:rPr lang="zh-TW" altLang="en-US" sz="1400" dirty="0">
                  <a:solidFill>
                    <a:srgbClr val="FF000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速</a:t>
              </a:r>
              <a:endParaRPr lang="zh-TW" altLang="en-US" sz="14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36" name="矩形 135"/>
            <p:cNvSpPr/>
            <p:nvPr/>
          </p:nvSpPr>
          <p:spPr>
            <a:xfrm>
              <a:off x="6718071" y="3763931"/>
              <a:ext cx="903966" cy="905544"/>
            </a:xfrm>
            <a:prstGeom prst="rect">
              <a:avLst/>
            </a:prstGeom>
            <a:noFill/>
            <a:ln w="28575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TW" altLang="en-US" sz="1400" dirty="0" smtClean="0">
                  <a:solidFill>
                    <a:srgbClr val="FF000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廠內車速</a:t>
              </a:r>
              <a:endParaRPr lang="en-US" altLang="zh-TW" sz="14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algn="ctr"/>
              <a:r>
                <a:rPr lang="zh-TW" altLang="en-US" sz="1400" dirty="0" smtClean="0">
                  <a:solidFill>
                    <a:srgbClr val="FF000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速</a:t>
              </a:r>
              <a:r>
                <a:rPr lang="zh-TW" altLang="en-US" sz="1400" dirty="0">
                  <a:solidFill>
                    <a:srgbClr val="FF000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限</a:t>
              </a:r>
              <a:r>
                <a:rPr lang="zh-TW" altLang="en-US" sz="1400" dirty="0" smtClean="0">
                  <a:solidFill>
                    <a:srgbClr val="FF000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設定</a:t>
              </a:r>
            </a:p>
          </p:txBody>
        </p:sp>
      </p:grpSp>
      <p:sp>
        <p:nvSpPr>
          <p:cNvPr id="137" name="矩形 136"/>
          <p:cNvSpPr/>
          <p:nvPr/>
        </p:nvSpPr>
        <p:spPr>
          <a:xfrm>
            <a:off x="6609316" y="5146052"/>
            <a:ext cx="903966" cy="905544"/>
          </a:xfrm>
          <a:prstGeom prst="rect">
            <a:avLst/>
          </a:prstGeom>
          <a:noFill/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TW" altLang="en-US" sz="14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場內歷史超速紀錄</a:t>
            </a:r>
            <a:endParaRPr lang="en-US" altLang="zh-TW" sz="1400" b="1" dirty="0" smtClean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en-US" altLang="zh-TW" sz="1400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14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管理者</a:t>
            </a:r>
            <a:r>
              <a:rPr lang="en-US" altLang="zh-TW" sz="14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en-US" altLang="zh-TW" sz="1400" dirty="0" smtClean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43" name="直線單箭頭接點 142"/>
          <p:cNvCxnSpPr>
            <a:stCxn id="136" idx="2"/>
            <a:endCxn id="137" idx="0"/>
          </p:cNvCxnSpPr>
          <p:nvPr/>
        </p:nvCxnSpPr>
        <p:spPr>
          <a:xfrm flipH="1">
            <a:off x="7061299" y="4669475"/>
            <a:ext cx="6251" cy="4765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3724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39552" y="1196752"/>
            <a:ext cx="7772400" cy="3821729"/>
          </a:xfrm>
        </p:spPr>
        <p:txBody>
          <a:bodyPr>
            <a:noAutofit/>
          </a:bodyPr>
          <a:lstStyle/>
          <a:p>
            <a:pPr algn="l"/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一、需求說明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二、系統規劃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 </a:t>
            </a:r>
            <a:r>
              <a:rPr lang="zh-TW" alt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設備組成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/>
            </a:r>
            <a:b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</a:b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     </a:t>
            </a:r>
            <a:r>
              <a:rPr lang="zh-TW" alt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規格參數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/>
            </a:r>
            <a:b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</a:b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    </a:t>
            </a:r>
            <a:r>
              <a:rPr lang="zh-TW" alt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 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架設參考點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/>
            </a:r>
            <a:b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</a:b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     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架設參考點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/>
            </a:r>
            <a:b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</a:b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(CMS)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中控軟體整合雷達測速說明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 </a:t>
            </a:r>
            <a:r>
              <a:rPr lang="zh-TW" alt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軟體管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控</a:t>
            </a:r>
            <a:r>
              <a:rPr lang="zh-TW" alt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圖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/>
            </a:r>
            <a:b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</a:br>
            <a:r>
              <a:rPr lang="zh-TW" alt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    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 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>軟體方塊圖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  <a:t/>
            </a:r>
            <a:b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Wingdings 3"/>
              </a:rPr>
            </a:br>
            <a:r>
              <a:rPr lang="en-US" altLang="zh-TW" sz="180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180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sz="1800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3635896" y="116632"/>
            <a:ext cx="18568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  <a:r>
              <a:rPr lang="zh-TW" altLang="en-US" sz="32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章節</a:t>
            </a:r>
            <a:endParaRPr lang="zh-TW" altLang="en-US" sz="3200" dirty="0">
              <a:solidFill>
                <a:schemeClr val="tx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5497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483768" y="2780928"/>
            <a:ext cx="3744416" cy="84090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一、需求說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明</a:t>
            </a:r>
          </a:p>
        </p:txBody>
      </p:sp>
    </p:spTree>
    <p:extLst>
      <p:ext uri="{BB962C8B-B14F-4D97-AF65-F5344CB8AC3E}">
        <p14:creationId xmlns:p14="http://schemas.microsoft.com/office/powerpoint/2010/main" val="59113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字方塊 14"/>
          <p:cNvSpPr txBox="1"/>
          <p:nvPr/>
        </p:nvSpPr>
        <p:spPr>
          <a:xfrm>
            <a:off x="2327972" y="404664"/>
            <a:ext cx="48888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新屋永豐餘</a:t>
            </a:r>
            <a:endParaRPr lang="en-US" altLang="zh-TW" sz="28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雷達測速系統需求說明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標題 1"/>
          <p:cNvSpPr>
            <a:spLocks noGrp="1"/>
          </p:cNvSpPr>
          <p:nvPr>
            <p:ph type="ctrTitle"/>
          </p:nvPr>
        </p:nvSpPr>
        <p:spPr>
          <a:xfrm>
            <a:off x="395536" y="1345942"/>
            <a:ext cx="8244410" cy="4824536"/>
          </a:xfrm>
          <a:effectLst/>
        </p:spPr>
        <p:txBody>
          <a:bodyPr>
            <a:normAutofit/>
          </a:bodyPr>
          <a:lstStyle/>
          <a:p>
            <a:pPr algn="l"/>
            <a:r>
              <a:rPr lang="zh-TW" altLang="en-US" sz="27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             需求說明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一、 新屋永豐餘廠內各式大型貨車運輸頻繁，同時場內亦同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有堆高機於現場作業，因此各式車輛在新屋廠</a:t>
            </a:r>
            <a:r>
              <a:rPr lang="zh-TW" altLang="en-US" sz="2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依廠內規定限速行駛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對廠內工安至關重要，現計畫對廠內行駛車輛以雷達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速對其作速度管制，該系統應可連動攝影機、補光燈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並對其車牌作辨識及拍照，如有超過廠內規定之速限車輛則對其拍照取證留存，再依新屋永豐餘廠內規定做內部管理處置。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※11/10</a:t>
            </a:r>
            <a:r>
              <a:rPr lang="zh-TW" altLang="en-US" sz="2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廠勘 與現場人員李韋得 確認雷達架設位置及現場施工</a:t>
            </a:r>
            <a:r>
              <a:rPr lang="zh-TW" altLang="en-US" sz="2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方式</a:t>
            </a:r>
            <a:r>
              <a:rPr lang="en-US" altLang="zh-TW" sz="2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※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二、車牌辨識成功率需 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 95%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三、新屋永豐餘廠內限速≧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25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Km (</a:t>
            </a:r>
            <a:r>
              <a:rPr lang="zh-TW" altLang="en-US" sz="2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誤差</a:t>
            </a:r>
            <a:r>
              <a:rPr lang="en-US" altLang="zh-TW" sz="2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±15%)</a:t>
            </a:r>
            <a:endParaRPr lang="zh-TW" altLang="en-US" sz="16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97248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771800" y="2924944"/>
            <a:ext cx="3960440" cy="84090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二、系統規劃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8779757" y="638132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3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4961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標題 1"/>
          <p:cNvSpPr>
            <a:spLocks noGrp="1"/>
          </p:cNvSpPr>
          <p:nvPr>
            <p:ph type="ctrTitle"/>
          </p:nvPr>
        </p:nvSpPr>
        <p:spPr>
          <a:xfrm>
            <a:off x="4013745" y="-6654"/>
            <a:ext cx="1615932" cy="582960"/>
          </a:xfrm>
        </p:spPr>
        <p:txBody>
          <a:bodyPr>
            <a:normAutofit/>
          </a:bodyPr>
          <a:lstStyle/>
          <a:p>
            <a:pPr algn="l"/>
            <a:r>
              <a:rPr lang="zh-TW" altLang="en-US" sz="28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設備組成</a:t>
            </a:r>
            <a:endParaRPr lang="zh-TW" altLang="en-US" sz="2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707231" y="596648"/>
            <a:ext cx="4922446" cy="6261352"/>
            <a:chOff x="3956803" y="360009"/>
            <a:chExt cx="4922446" cy="6261352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56803" y="360009"/>
              <a:ext cx="4922446" cy="6261352"/>
            </a:xfrm>
            <a:prstGeom prst="rect">
              <a:avLst/>
            </a:prstGeom>
          </p:spPr>
        </p:pic>
        <p:sp>
          <p:nvSpPr>
            <p:cNvPr id="4" name="文字方塊 3"/>
            <p:cNvSpPr txBox="1"/>
            <p:nvPr/>
          </p:nvSpPr>
          <p:spPr>
            <a:xfrm>
              <a:off x="4499992" y="1988840"/>
              <a:ext cx="936104" cy="369332"/>
            </a:xfrm>
            <a:prstGeom prst="rect">
              <a:avLst/>
            </a:prstGeom>
            <a:solidFill>
              <a:srgbClr val="EAF2FA"/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攝影機</a:t>
              </a:r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4499992" y="2623489"/>
              <a:ext cx="936104" cy="369332"/>
            </a:xfrm>
            <a:prstGeom prst="rect">
              <a:avLst/>
            </a:prstGeom>
            <a:solidFill>
              <a:srgbClr val="F5F9FD"/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補光燈</a:t>
              </a:r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4499992" y="3258138"/>
              <a:ext cx="1157199" cy="369332"/>
            </a:xfrm>
            <a:prstGeom prst="rect">
              <a:avLst/>
            </a:prstGeom>
            <a:solidFill>
              <a:srgbClr val="EAF2FA"/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限速</a:t>
              </a:r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標示</a:t>
              </a:r>
            </a:p>
          </p:txBody>
        </p:sp>
        <p:sp>
          <p:nvSpPr>
            <p:cNvPr id="33" name="文字方塊 32"/>
            <p:cNvSpPr txBox="1"/>
            <p:nvPr/>
          </p:nvSpPr>
          <p:spPr>
            <a:xfrm>
              <a:off x="4499992" y="3935768"/>
              <a:ext cx="718133" cy="369332"/>
            </a:xfrm>
            <a:prstGeom prst="rect">
              <a:avLst/>
            </a:prstGeom>
            <a:solidFill>
              <a:srgbClr val="EAF2FA"/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箱體</a:t>
              </a:r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4" name="文字方塊 33"/>
            <p:cNvSpPr txBox="1"/>
            <p:nvPr/>
          </p:nvSpPr>
          <p:spPr>
            <a:xfrm>
              <a:off x="4523318" y="4566482"/>
              <a:ext cx="2136913" cy="369332"/>
            </a:xfrm>
            <a:prstGeom prst="rect">
              <a:avLst/>
            </a:prstGeom>
            <a:solidFill>
              <a:srgbClr val="F5F9FD"/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速度標示</a:t>
              </a:r>
              <a:r>
                <a:rPr lang="en-US" altLang="zh-TW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車速</a:t>
              </a:r>
              <a:r>
                <a:rPr lang="en-US" altLang="zh-TW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5" name="文字方塊 34"/>
            <p:cNvSpPr txBox="1"/>
            <p:nvPr/>
          </p:nvSpPr>
          <p:spPr>
            <a:xfrm>
              <a:off x="4522467" y="1310680"/>
              <a:ext cx="2137764" cy="369332"/>
            </a:xfrm>
            <a:prstGeom prst="rect">
              <a:avLst/>
            </a:prstGeom>
            <a:solidFill>
              <a:srgbClr val="F5F9FD"/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太陽能板</a:t>
              </a:r>
              <a:r>
                <a:rPr lang="en-US" altLang="zh-TW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選配</a:t>
              </a:r>
              <a:r>
                <a:rPr lang="en-US" altLang="zh-TW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</a:p>
          </p:txBody>
        </p:sp>
        <p:sp>
          <p:nvSpPr>
            <p:cNvPr id="36" name="文字方塊 35"/>
            <p:cNvSpPr txBox="1"/>
            <p:nvPr/>
          </p:nvSpPr>
          <p:spPr>
            <a:xfrm>
              <a:off x="4538328" y="5197196"/>
              <a:ext cx="1257808" cy="369332"/>
            </a:xfrm>
            <a:prstGeom prst="rect">
              <a:avLst/>
            </a:prstGeom>
            <a:solidFill>
              <a:srgbClr val="EAF2FA"/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字樣標</a:t>
              </a:r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示</a:t>
              </a:r>
            </a:p>
          </p:txBody>
        </p:sp>
        <p:sp>
          <p:nvSpPr>
            <p:cNvPr id="37" name="文字方塊 36"/>
            <p:cNvSpPr txBox="1"/>
            <p:nvPr/>
          </p:nvSpPr>
          <p:spPr>
            <a:xfrm>
              <a:off x="4538328" y="512179"/>
              <a:ext cx="2304256" cy="646331"/>
            </a:xfrm>
            <a:prstGeom prst="rect">
              <a:avLst/>
            </a:prstGeom>
            <a:solidFill>
              <a:srgbClr val="F5F9FD"/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雷達測速立桿款</a:t>
              </a:r>
              <a:endPara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8" name="文字方塊 37"/>
            <p:cNvSpPr txBox="1"/>
            <p:nvPr/>
          </p:nvSpPr>
          <p:spPr>
            <a:xfrm>
              <a:off x="6875200" y="3627470"/>
              <a:ext cx="1426858" cy="461665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您的車速</a:t>
              </a:r>
              <a:endPara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9" name="文字方塊 38"/>
            <p:cNvSpPr txBox="1"/>
            <p:nvPr/>
          </p:nvSpPr>
          <p:spPr>
            <a:xfrm>
              <a:off x="6988631" y="5103886"/>
              <a:ext cx="1313427" cy="646331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廠 內 限 速</a:t>
              </a:r>
              <a:endPara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請 勿 超 速</a:t>
              </a:r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8" name="橢圓 97"/>
            <p:cNvSpPr/>
            <p:nvPr/>
          </p:nvSpPr>
          <p:spPr>
            <a:xfrm>
              <a:off x="7273123" y="2856062"/>
              <a:ext cx="744442" cy="6480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25</a:t>
              </a:r>
              <a:endParaRPr lang="zh-TW" altLang="en-US" sz="24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pic>
        <p:nvPicPr>
          <p:cNvPr id="16" name="Picture 2" descr="Waveshare RS485 to RJ45 Ethernet Converter ARM core two-way transparen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20500" r="82250">
                        <a14:foregroundMark x1="77000" y1="53833" x2="77000" y2="53833"/>
                        <a14:foregroundMark x1="80125" y1="44500" x2="80125" y2="44500"/>
                        <a14:foregroundMark x1="78250" y1="44167" x2="77625" y2="43500"/>
                        <a14:foregroundMark x1="80250" y1="55500" x2="80250" y2="55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0890" y="1052736"/>
            <a:ext cx="2409856" cy="1807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7517067" y="1547319"/>
            <a:ext cx="16269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RS485</a:t>
            </a: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</a:rPr>
              <a:t>→</a:t>
            </a:r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RJ45</a:t>
            </a:r>
          </a:p>
          <a:p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訊號轉換器</a:t>
            </a:r>
          </a:p>
        </p:txBody>
      </p:sp>
    </p:spTree>
    <p:extLst>
      <p:ext uri="{BB962C8B-B14F-4D97-AF65-F5344CB8AC3E}">
        <p14:creationId xmlns:p14="http://schemas.microsoft.com/office/powerpoint/2010/main" val="401644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標題 1"/>
          <p:cNvSpPr>
            <a:spLocks noGrp="1"/>
          </p:cNvSpPr>
          <p:nvPr>
            <p:ph type="ctrTitle"/>
          </p:nvPr>
        </p:nvSpPr>
        <p:spPr>
          <a:xfrm>
            <a:off x="2987824" y="260648"/>
            <a:ext cx="3556698" cy="582960"/>
          </a:xfrm>
        </p:spPr>
        <p:txBody>
          <a:bodyPr>
            <a:normAutofit fontScale="90000"/>
          </a:bodyPr>
          <a:lstStyle/>
          <a:p>
            <a:pPr algn="l"/>
            <a:r>
              <a:rPr lang="zh-TW" altLang="en-US" sz="28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雷達測速設備</a:t>
            </a:r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規格參數</a:t>
            </a:r>
            <a:endParaRPr lang="zh-TW" altLang="en-US" sz="2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標題 1"/>
          <p:cNvSpPr txBox="1">
            <a:spLocks/>
          </p:cNvSpPr>
          <p:nvPr/>
        </p:nvSpPr>
        <p:spPr>
          <a:xfrm>
            <a:off x="1489809" y="1196752"/>
            <a:ext cx="5976664" cy="504056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尺寸：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1200X600X700</a:t>
            </a:r>
          </a:p>
          <a:p>
            <a:pPr algn="l"/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雷達：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K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波段</a:t>
            </a:r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材質：鍍鋅板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+EGP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反光膜</a:t>
            </a:r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測速範圍：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5-80 </a:t>
            </a:r>
            <a:r>
              <a:rPr lang="en-US" altLang="zh-TW" sz="20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km/H</a:t>
            </a:r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測速距離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250M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以內</a:t>
            </a:r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供電：市電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(110V or  220V)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燈號顯示：速限範圍內綠色 超過速限範圍紅色</a:t>
            </a:r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看板會顯示過往車輛速度</a:t>
            </a:r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系統整合雷達測速加車牌辨識，一旦超過廠區速限</a:t>
            </a:r>
            <a:r>
              <a:rPr lang="en-US" altLang="zh-TW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25Km/H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，就拍照留存系統以供新屋永豐餘管理部門做後續處理。</a:t>
            </a:r>
            <a:endParaRPr lang="en-US" altLang="zh-TW" sz="2000" b="1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6643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字方塊 14"/>
          <p:cNvSpPr txBox="1"/>
          <p:nvPr/>
        </p:nvSpPr>
        <p:spPr>
          <a:xfrm>
            <a:off x="1694006" y="221757"/>
            <a:ext cx="6331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廠內平面圖</a:t>
            </a:r>
            <a:r>
              <a:rPr lang="en-US" altLang="zh-TW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-(</a:t>
            </a:r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確認架設點</a:t>
            </a:r>
            <a:r>
              <a:rPr lang="en-US" altLang="zh-TW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2023/11/10)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0" name="直線接點 29"/>
          <p:cNvCxnSpPr/>
          <p:nvPr/>
        </p:nvCxnSpPr>
        <p:spPr>
          <a:xfrm>
            <a:off x="3471571" y="848304"/>
            <a:ext cx="2092793" cy="23708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接點 50"/>
          <p:cNvCxnSpPr/>
          <p:nvPr/>
        </p:nvCxnSpPr>
        <p:spPr>
          <a:xfrm flipV="1">
            <a:off x="6395552" y="4679985"/>
            <a:ext cx="2769309" cy="1749476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線接點 105"/>
          <p:cNvCxnSpPr/>
          <p:nvPr/>
        </p:nvCxnSpPr>
        <p:spPr>
          <a:xfrm flipV="1">
            <a:off x="6028219" y="6429565"/>
            <a:ext cx="442998" cy="163634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線接點 109"/>
          <p:cNvCxnSpPr/>
          <p:nvPr/>
        </p:nvCxnSpPr>
        <p:spPr>
          <a:xfrm flipH="1" flipV="1">
            <a:off x="-26831" y="2884310"/>
            <a:ext cx="5564820" cy="26446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接點 131"/>
          <p:cNvCxnSpPr/>
          <p:nvPr/>
        </p:nvCxnSpPr>
        <p:spPr>
          <a:xfrm>
            <a:off x="3455150" y="5162025"/>
            <a:ext cx="2109214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接點 132"/>
          <p:cNvCxnSpPr/>
          <p:nvPr/>
        </p:nvCxnSpPr>
        <p:spPr>
          <a:xfrm flipV="1">
            <a:off x="4024627" y="4281180"/>
            <a:ext cx="25535" cy="853435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線接點 133"/>
          <p:cNvCxnSpPr/>
          <p:nvPr/>
        </p:nvCxnSpPr>
        <p:spPr>
          <a:xfrm flipH="1" flipV="1">
            <a:off x="5537989" y="3419605"/>
            <a:ext cx="3953" cy="1726429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直線接點 154"/>
          <p:cNvCxnSpPr/>
          <p:nvPr/>
        </p:nvCxnSpPr>
        <p:spPr>
          <a:xfrm>
            <a:off x="3471571" y="3419605"/>
            <a:ext cx="2072428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線接點 155"/>
          <p:cNvCxnSpPr/>
          <p:nvPr/>
        </p:nvCxnSpPr>
        <p:spPr>
          <a:xfrm>
            <a:off x="9835" y="3419605"/>
            <a:ext cx="3443825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線接點 161"/>
          <p:cNvCxnSpPr/>
          <p:nvPr/>
        </p:nvCxnSpPr>
        <p:spPr>
          <a:xfrm flipH="1">
            <a:off x="9835" y="5162026"/>
            <a:ext cx="3443826" cy="28894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文字方塊 171"/>
          <p:cNvSpPr txBox="1"/>
          <p:nvPr/>
        </p:nvSpPr>
        <p:spPr>
          <a:xfrm>
            <a:off x="4121206" y="4325145"/>
            <a:ext cx="14966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chemeClr val="bg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沼氣回收裝置</a:t>
            </a:r>
            <a:endParaRPr lang="zh-TW" altLang="en-US" sz="2400" b="1" dirty="0">
              <a:solidFill>
                <a:schemeClr val="bg1">
                  <a:lumMod val="7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75" name="圖片 17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458" b="89579" l="41630" r="57679"/>
                    </a14:imgEffect>
                  </a14:imgLayer>
                </a14:imgProps>
              </a:ext>
            </a:extLst>
          </a:blip>
          <a:srcRect l="39624" t="59068" r="40315" b="7031"/>
          <a:stretch/>
        </p:blipFill>
        <p:spPr>
          <a:xfrm flipH="1">
            <a:off x="4814325" y="5327544"/>
            <a:ext cx="979410" cy="1372096"/>
          </a:xfrm>
          <a:prstGeom prst="rect">
            <a:avLst/>
          </a:prstGeom>
        </p:spPr>
      </p:pic>
      <p:sp>
        <p:nvSpPr>
          <p:cNvPr id="176" name="等腰三角形 175"/>
          <p:cNvSpPr/>
          <p:nvPr/>
        </p:nvSpPr>
        <p:spPr>
          <a:xfrm rot="14417510">
            <a:off x="6033722" y="4205489"/>
            <a:ext cx="1084646" cy="2571378"/>
          </a:xfrm>
          <a:prstGeom prst="triangle">
            <a:avLst>
              <a:gd name="adj" fmla="val 42381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7" name="文字方塊 196"/>
          <p:cNvSpPr txBox="1"/>
          <p:nvPr/>
        </p:nvSpPr>
        <p:spPr>
          <a:xfrm rot="19696341">
            <a:off x="6214378" y="4775422"/>
            <a:ext cx="1787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判</a:t>
            </a:r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定</a:t>
            </a:r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距離</a:t>
            </a:r>
            <a:endParaRPr lang="en-US" altLang="zh-TW" sz="2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en-US" altLang="zh-TW" sz="2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25</a:t>
            </a:r>
            <a:r>
              <a:rPr lang="zh-TW" altLang="en-US" sz="2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公尺</a:t>
            </a:r>
            <a:endParaRPr lang="zh-TW" altLang="en-US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2" name="群組 1"/>
          <p:cNvGrpSpPr/>
          <p:nvPr/>
        </p:nvGrpSpPr>
        <p:grpSpPr>
          <a:xfrm rot="20931434">
            <a:off x="5681262" y="963087"/>
            <a:ext cx="3695351" cy="4114142"/>
            <a:chOff x="899592" y="3068960"/>
            <a:chExt cx="2565310" cy="3041994"/>
          </a:xfrm>
        </p:grpSpPr>
        <p:grpSp>
          <p:nvGrpSpPr>
            <p:cNvPr id="100" name="群組 99"/>
            <p:cNvGrpSpPr/>
            <p:nvPr/>
          </p:nvGrpSpPr>
          <p:grpSpPr>
            <a:xfrm>
              <a:off x="899592" y="3068960"/>
              <a:ext cx="2565310" cy="3041994"/>
              <a:chOff x="683568" y="2780928"/>
              <a:chExt cx="2565310" cy="3041994"/>
            </a:xfrm>
          </p:grpSpPr>
          <p:cxnSp>
            <p:nvCxnSpPr>
              <p:cNvPr id="13" name="直線接點 12"/>
              <p:cNvCxnSpPr/>
              <p:nvPr/>
            </p:nvCxnSpPr>
            <p:spPr>
              <a:xfrm rot="668566" flipV="1">
                <a:off x="786638" y="4463818"/>
                <a:ext cx="2146078" cy="1359104"/>
              </a:xfrm>
              <a:prstGeom prst="line">
                <a:avLst/>
              </a:prstGeom>
              <a:ln w="158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/>
              <p:cNvCxnSpPr/>
              <p:nvPr/>
            </p:nvCxnSpPr>
            <p:spPr>
              <a:xfrm flipV="1">
                <a:off x="683568" y="2780928"/>
                <a:ext cx="576064" cy="2808312"/>
              </a:xfrm>
              <a:prstGeom prst="line">
                <a:avLst/>
              </a:prstGeom>
              <a:ln w="158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線接點 74"/>
              <p:cNvCxnSpPr/>
              <p:nvPr/>
            </p:nvCxnSpPr>
            <p:spPr>
              <a:xfrm rot="668566" flipH="1" flipV="1">
                <a:off x="2799926" y="3011922"/>
                <a:ext cx="448952" cy="1019908"/>
              </a:xfrm>
              <a:prstGeom prst="line">
                <a:avLst/>
              </a:prstGeom>
              <a:ln w="158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線接點 93"/>
              <p:cNvCxnSpPr/>
              <p:nvPr/>
            </p:nvCxnSpPr>
            <p:spPr>
              <a:xfrm rot="668566" flipH="1">
                <a:off x="1240309" y="2807445"/>
                <a:ext cx="1658040" cy="145500"/>
              </a:xfrm>
              <a:prstGeom prst="line">
                <a:avLst/>
              </a:prstGeom>
              <a:ln w="158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9" name="文字方塊 178"/>
            <p:cNvSpPr txBox="1"/>
            <p:nvPr/>
          </p:nvSpPr>
          <p:spPr>
            <a:xfrm rot="440745">
              <a:off x="2302527" y="3507355"/>
              <a:ext cx="384585" cy="1016707"/>
            </a:xfrm>
            <a:prstGeom prst="rect">
              <a:avLst/>
            </a:prstGeom>
            <a:no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chemeClr val="bg1">
                      <a:lumMod val="7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廢 水 區</a:t>
              </a:r>
              <a:endParaRPr lang="zh-TW" altLang="en-US" sz="2400" b="1" dirty="0">
                <a:solidFill>
                  <a:schemeClr val="bg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80" name="文字方塊 179"/>
            <p:cNvSpPr txBox="1"/>
            <p:nvPr/>
          </p:nvSpPr>
          <p:spPr>
            <a:xfrm rot="427710">
              <a:off x="1496275" y="3098210"/>
              <a:ext cx="384585" cy="1016707"/>
            </a:xfrm>
            <a:prstGeom prst="rect">
              <a:avLst/>
            </a:prstGeom>
            <a:no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chemeClr val="bg1">
                      <a:lumMod val="7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散 漿 區</a:t>
              </a:r>
              <a:endParaRPr lang="zh-TW" altLang="en-US" sz="2400" b="1" dirty="0">
                <a:solidFill>
                  <a:schemeClr val="bg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81" name="文字方塊 180"/>
            <p:cNvSpPr txBox="1"/>
            <p:nvPr/>
          </p:nvSpPr>
          <p:spPr>
            <a:xfrm rot="427710">
              <a:off x="1335001" y="4052800"/>
              <a:ext cx="384585" cy="1016707"/>
            </a:xfrm>
            <a:prstGeom prst="rect">
              <a:avLst/>
            </a:prstGeom>
            <a:no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chemeClr val="bg1">
                      <a:lumMod val="7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調 成 區</a:t>
              </a:r>
              <a:endParaRPr lang="zh-TW" altLang="en-US" sz="2400" b="1" dirty="0">
                <a:solidFill>
                  <a:schemeClr val="bg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82" name="文字方塊 181"/>
            <p:cNvSpPr txBox="1"/>
            <p:nvPr/>
          </p:nvSpPr>
          <p:spPr>
            <a:xfrm rot="20510556">
              <a:off x="974562" y="5143662"/>
              <a:ext cx="11138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chemeClr val="bg1">
                      <a:lumMod val="7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原水區</a:t>
              </a:r>
              <a:endParaRPr lang="zh-TW" altLang="en-US" sz="2400" b="1" dirty="0">
                <a:solidFill>
                  <a:schemeClr val="bg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cxnSp>
          <p:nvCxnSpPr>
            <p:cNvPr id="183" name="直線接點 182"/>
            <p:cNvCxnSpPr/>
            <p:nvPr/>
          </p:nvCxnSpPr>
          <p:spPr>
            <a:xfrm rot="668566" flipH="1">
              <a:off x="1251392" y="4052104"/>
              <a:ext cx="759756" cy="62532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線接點 184"/>
            <p:cNvCxnSpPr/>
            <p:nvPr/>
          </p:nvCxnSpPr>
          <p:spPr>
            <a:xfrm flipH="1">
              <a:off x="2004309" y="3146404"/>
              <a:ext cx="124118" cy="972147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接點 187"/>
            <p:cNvCxnSpPr/>
            <p:nvPr/>
          </p:nvCxnSpPr>
          <p:spPr>
            <a:xfrm flipH="1">
              <a:off x="1857366" y="4108458"/>
              <a:ext cx="150393" cy="991494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接點 189"/>
            <p:cNvCxnSpPr/>
            <p:nvPr/>
          </p:nvCxnSpPr>
          <p:spPr>
            <a:xfrm flipH="1" flipV="1">
              <a:off x="1100125" y="5033821"/>
              <a:ext cx="717272" cy="54006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接點 193"/>
            <p:cNvCxnSpPr/>
            <p:nvPr/>
          </p:nvCxnSpPr>
          <p:spPr>
            <a:xfrm>
              <a:off x="1901479" y="5099952"/>
              <a:ext cx="164321" cy="309268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橢圓 197"/>
            <p:cNvSpPr/>
            <p:nvPr/>
          </p:nvSpPr>
          <p:spPr>
            <a:xfrm>
              <a:off x="2857660" y="3995216"/>
              <a:ext cx="364320" cy="37730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9" name="橢圓 198"/>
            <p:cNvSpPr/>
            <p:nvPr/>
          </p:nvSpPr>
          <p:spPr>
            <a:xfrm>
              <a:off x="2069262" y="4914357"/>
              <a:ext cx="364320" cy="37730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0" name="橢圓 199"/>
            <p:cNvSpPr/>
            <p:nvPr/>
          </p:nvSpPr>
          <p:spPr>
            <a:xfrm>
              <a:off x="2816892" y="4585945"/>
              <a:ext cx="364320" cy="37730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01" name="向下箭號 200"/>
          <p:cNvSpPr/>
          <p:nvPr/>
        </p:nvSpPr>
        <p:spPr>
          <a:xfrm rot="14304232">
            <a:off x="8248176" y="4036611"/>
            <a:ext cx="512438" cy="1407713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03" name="向下箭號 202"/>
          <p:cNvSpPr/>
          <p:nvPr/>
        </p:nvSpPr>
        <p:spPr>
          <a:xfrm rot="3535159">
            <a:off x="7923953" y="3559445"/>
            <a:ext cx="512438" cy="1407713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59" name="直線接點 58"/>
          <p:cNvCxnSpPr/>
          <p:nvPr/>
        </p:nvCxnSpPr>
        <p:spPr>
          <a:xfrm>
            <a:off x="9835" y="6584415"/>
            <a:ext cx="5931211" cy="8784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字方塊 76"/>
          <p:cNvSpPr txBox="1"/>
          <p:nvPr/>
        </p:nvSpPr>
        <p:spPr>
          <a:xfrm>
            <a:off x="540182" y="4573131"/>
            <a:ext cx="2181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chemeClr val="bg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紙板成品倉庫</a:t>
            </a:r>
            <a:endParaRPr lang="zh-TW" altLang="en-US" sz="2400" b="1" dirty="0">
              <a:solidFill>
                <a:schemeClr val="bg1">
                  <a:lumMod val="7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8" name="文字方塊 77"/>
          <p:cNvSpPr txBox="1"/>
          <p:nvPr/>
        </p:nvSpPr>
        <p:spPr>
          <a:xfrm>
            <a:off x="1745736" y="3576934"/>
            <a:ext cx="2181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chemeClr val="bg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白紙板機房</a:t>
            </a:r>
            <a:endParaRPr lang="zh-TW" altLang="en-US" sz="2400" b="1" dirty="0">
              <a:solidFill>
                <a:schemeClr val="bg1">
                  <a:lumMod val="7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91" name="直線接點 90"/>
          <p:cNvCxnSpPr/>
          <p:nvPr/>
        </p:nvCxnSpPr>
        <p:spPr>
          <a:xfrm flipV="1">
            <a:off x="27746" y="4239650"/>
            <a:ext cx="5525295" cy="46388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接點 100"/>
          <p:cNvCxnSpPr/>
          <p:nvPr/>
        </p:nvCxnSpPr>
        <p:spPr>
          <a:xfrm flipV="1">
            <a:off x="5546454" y="872011"/>
            <a:ext cx="918" cy="2056417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文字方塊 104"/>
          <p:cNvSpPr txBox="1"/>
          <p:nvPr/>
        </p:nvSpPr>
        <p:spPr>
          <a:xfrm>
            <a:off x="1475585" y="2312785"/>
            <a:ext cx="2181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chemeClr val="bg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牛皮紙板機房</a:t>
            </a:r>
            <a:endParaRPr lang="zh-TW" altLang="en-US" sz="2400" b="1" dirty="0">
              <a:solidFill>
                <a:schemeClr val="bg1">
                  <a:lumMod val="7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07" name="直線接點 106"/>
          <p:cNvCxnSpPr/>
          <p:nvPr/>
        </p:nvCxnSpPr>
        <p:spPr>
          <a:xfrm flipH="1" flipV="1">
            <a:off x="-18366" y="2164437"/>
            <a:ext cx="5564820" cy="26446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接點 107"/>
          <p:cNvCxnSpPr/>
          <p:nvPr/>
        </p:nvCxnSpPr>
        <p:spPr>
          <a:xfrm flipV="1">
            <a:off x="3443547" y="857074"/>
            <a:ext cx="0" cy="1307363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字方塊 111"/>
          <p:cNvSpPr txBox="1"/>
          <p:nvPr/>
        </p:nvSpPr>
        <p:spPr>
          <a:xfrm>
            <a:off x="4057049" y="1119611"/>
            <a:ext cx="861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chemeClr val="bg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紙漿</a:t>
            </a:r>
            <a:endParaRPr lang="en-US" altLang="zh-TW" sz="2400" b="1" dirty="0" smtClean="0">
              <a:solidFill>
                <a:schemeClr val="bg1">
                  <a:lumMod val="7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b="1" dirty="0" smtClean="0">
                <a:solidFill>
                  <a:schemeClr val="bg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倉庫</a:t>
            </a:r>
            <a:endParaRPr lang="zh-TW" altLang="en-US" sz="2400" b="1" dirty="0">
              <a:solidFill>
                <a:schemeClr val="bg1">
                  <a:lumMod val="7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17" name="直線接點 116"/>
          <p:cNvCxnSpPr/>
          <p:nvPr/>
        </p:nvCxnSpPr>
        <p:spPr>
          <a:xfrm>
            <a:off x="9835" y="872011"/>
            <a:ext cx="2800580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線接點 120"/>
          <p:cNvCxnSpPr/>
          <p:nvPr/>
        </p:nvCxnSpPr>
        <p:spPr>
          <a:xfrm flipV="1">
            <a:off x="2527006" y="857313"/>
            <a:ext cx="270151" cy="689519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線接點 124"/>
          <p:cNvCxnSpPr/>
          <p:nvPr/>
        </p:nvCxnSpPr>
        <p:spPr>
          <a:xfrm flipV="1">
            <a:off x="27746" y="1565023"/>
            <a:ext cx="2494850" cy="17452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向下箭號 135"/>
          <p:cNvSpPr/>
          <p:nvPr/>
        </p:nvSpPr>
        <p:spPr>
          <a:xfrm rot="5400000">
            <a:off x="987819" y="4876439"/>
            <a:ext cx="512438" cy="1407713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7" name="向下箭號 136"/>
          <p:cNvSpPr/>
          <p:nvPr/>
        </p:nvSpPr>
        <p:spPr>
          <a:xfrm rot="16200000">
            <a:off x="1056492" y="5563928"/>
            <a:ext cx="512438" cy="1407713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38" name="直線接點 137"/>
          <p:cNvCxnSpPr/>
          <p:nvPr/>
        </p:nvCxnSpPr>
        <p:spPr>
          <a:xfrm>
            <a:off x="7385137" y="1120020"/>
            <a:ext cx="127215" cy="2173489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線接點 141"/>
          <p:cNvCxnSpPr/>
          <p:nvPr/>
        </p:nvCxnSpPr>
        <p:spPr>
          <a:xfrm>
            <a:off x="8159351" y="1073828"/>
            <a:ext cx="127215" cy="2173489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線接點 142"/>
          <p:cNvCxnSpPr/>
          <p:nvPr/>
        </p:nvCxnSpPr>
        <p:spPr>
          <a:xfrm flipH="1">
            <a:off x="7516868" y="3229460"/>
            <a:ext cx="741536" cy="63502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6" name="Picture 2" descr="Waveshare RS485 to RJ45 Ethernet Converter ARM core two-way transparen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20500" r="82250">
                        <a14:foregroundMark x1="77000" y1="53833" x2="77000" y2="53833"/>
                        <a14:foregroundMark x1="80125" y1="44500" x2="80125" y2="44500"/>
                        <a14:foregroundMark x1="78250" y1="44167" x2="77625" y2="43500"/>
                        <a14:foregroundMark x1="80250" y1="55500" x2="80250" y2="55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552" y="6216408"/>
            <a:ext cx="758280" cy="568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7" name="文字方塊 146"/>
          <p:cNvSpPr txBox="1"/>
          <p:nvPr/>
        </p:nvSpPr>
        <p:spPr>
          <a:xfrm>
            <a:off x="438718" y="5666093"/>
            <a:ext cx="1847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chemeClr val="bg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南門出入口</a:t>
            </a:r>
            <a:endParaRPr lang="zh-TW" altLang="en-US" sz="2400" b="1" dirty="0">
              <a:solidFill>
                <a:schemeClr val="bg1">
                  <a:lumMod val="7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89" name="圖片 8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76139" y="6052333"/>
            <a:ext cx="520239" cy="693522"/>
          </a:xfrm>
          <a:prstGeom prst="rect">
            <a:avLst/>
          </a:prstGeom>
        </p:spPr>
      </p:pic>
      <p:sp>
        <p:nvSpPr>
          <p:cNvPr id="149" name="文字方塊 148"/>
          <p:cNvSpPr txBox="1"/>
          <p:nvPr/>
        </p:nvSpPr>
        <p:spPr>
          <a:xfrm>
            <a:off x="2594069" y="5408679"/>
            <a:ext cx="23042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電箱在圍牆邊 內有：</a:t>
            </a:r>
            <a:endParaRPr lang="en-US" altLang="zh-TW" sz="1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廠內光纖</a:t>
            </a:r>
            <a:endParaRPr lang="en-US" altLang="zh-TW" sz="1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2.110V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電源</a:t>
            </a:r>
            <a:endParaRPr lang="en-US" altLang="zh-TW" sz="1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雷達測速訊號</a:t>
            </a:r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RS485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可轉成</a:t>
            </a:r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RJ45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回警衛室電腦整合</a:t>
            </a:r>
            <a:endParaRPr lang="zh-TW" altLang="en-US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1" name="文字方塊 150"/>
          <p:cNvSpPr txBox="1"/>
          <p:nvPr/>
        </p:nvSpPr>
        <p:spPr>
          <a:xfrm>
            <a:off x="7009030" y="6198745"/>
            <a:ext cx="1397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RS485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→</a:t>
            </a:r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RJ45</a:t>
            </a:r>
          </a:p>
          <a:p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訊號轉換器</a:t>
            </a:r>
            <a:endParaRPr lang="zh-TW" altLang="en-US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2" name="文字方塊 151"/>
          <p:cNvSpPr txBox="1"/>
          <p:nvPr/>
        </p:nvSpPr>
        <p:spPr>
          <a:xfrm>
            <a:off x="7707832" y="5683801"/>
            <a:ext cx="23042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光纖走向 </a:t>
            </a:r>
            <a:endParaRPr lang="zh-TW" altLang="en-US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93" name="直線接點 92"/>
          <p:cNvCxnSpPr/>
          <p:nvPr/>
        </p:nvCxnSpPr>
        <p:spPr>
          <a:xfrm>
            <a:off x="8598623" y="5833048"/>
            <a:ext cx="545377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線接點 156"/>
          <p:cNvCxnSpPr/>
          <p:nvPr/>
        </p:nvCxnSpPr>
        <p:spPr>
          <a:xfrm>
            <a:off x="-18366" y="6699640"/>
            <a:ext cx="6046585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987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字方塊 14"/>
          <p:cNvSpPr txBox="1"/>
          <p:nvPr/>
        </p:nvSpPr>
        <p:spPr>
          <a:xfrm>
            <a:off x="2562543" y="334232"/>
            <a:ext cx="43181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廠內架設示意圖</a:t>
            </a:r>
            <a:endParaRPr lang="en-US" altLang="zh-TW" sz="28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確認架設點</a:t>
            </a:r>
            <a:r>
              <a:rPr lang="en-US" altLang="zh-TW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2023/11/10)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" y="2923343"/>
            <a:ext cx="9144000" cy="2520280"/>
          </a:xfrm>
          <a:prstGeom prst="rect">
            <a:avLst/>
          </a:prstGeom>
        </p:spPr>
      </p:pic>
      <p:pic>
        <p:nvPicPr>
          <p:cNvPr id="57" name="圖片 56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458" b="89579" l="41630" r="57679"/>
                    </a14:imgEffect>
                  </a14:imgLayer>
                </a14:imgProps>
              </a:ext>
            </a:extLst>
          </a:blip>
          <a:srcRect l="39624" t="59068" r="40315" b="7031"/>
          <a:stretch/>
        </p:blipFill>
        <p:spPr>
          <a:xfrm>
            <a:off x="6156176" y="3140968"/>
            <a:ext cx="821933" cy="1044116"/>
          </a:xfrm>
          <a:prstGeom prst="rect">
            <a:avLst/>
          </a:prstGeom>
        </p:spPr>
      </p:pic>
      <p:pic>
        <p:nvPicPr>
          <p:cNvPr id="64" name="圖片 6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6384" y="1447502"/>
            <a:ext cx="1152128" cy="1535882"/>
          </a:xfrm>
          <a:prstGeom prst="rect">
            <a:avLst/>
          </a:prstGeom>
        </p:spPr>
      </p:pic>
      <p:sp>
        <p:nvSpPr>
          <p:cNvPr id="65" name="文字方塊 64"/>
          <p:cNvSpPr txBox="1"/>
          <p:nvPr/>
        </p:nvSpPr>
        <p:spPr>
          <a:xfrm>
            <a:off x="4799272" y="1548086"/>
            <a:ext cx="23042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電箱在圍牆邊 內有：</a:t>
            </a:r>
            <a:endParaRPr lang="en-US" altLang="zh-TW" sz="1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廠內光纖</a:t>
            </a:r>
            <a:endParaRPr lang="en-US" altLang="zh-TW" sz="1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2.110V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電源</a:t>
            </a:r>
            <a:endParaRPr lang="en-US" altLang="zh-TW" sz="1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雷達測速訊號</a:t>
            </a:r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RS485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可轉成</a:t>
            </a:r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RJ45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回警衛室電腦整合</a:t>
            </a:r>
            <a:endParaRPr lang="zh-TW" altLang="en-US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" name="向右箭號 8"/>
          <p:cNvSpPr/>
          <p:nvPr/>
        </p:nvSpPr>
        <p:spPr>
          <a:xfrm rot="5400000">
            <a:off x="4022939" y="2981135"/>
            <a:ext cx="576064" cy="52205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文字方塊 66"/>
          <p:cNvSpPr txBox="1"/>
          <p:nvPr/>
        </p:nvSpPr>
        <p:spPr>
          <a:xfrm>
            <a:off x="5591726" y="4651273"/>
            <a:ext cx="2304269" cy="73866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雷達測速插在草坪</a:t>
            </a:r>
            <a:endParaRPr lang="en-US" altLang="zh-TW" sz="1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挖深</a:t>
            </a:r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30cm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PCV</a:t>
            </a:r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管保護線路混凝土加固基座</a:t>
            </a:r>
            <a:endParaRPr lang="en-US" altLang="zh-TW" sz="1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8" name="文字方塊 67"/>
          <p:cNvSpPr txBox="1"/>
          <p:nvPr/>
        </p:nvSpPr>
        <p:spPr>
          <a:xfrm>
            <a:off x="1662194" y="3033950"/>
            <a:ext cx="1847461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現場成品紙捲會移走避免影響雷達偵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測</a:t>
            </a:r>
            <a:endParaRPr lang="en-US" altLang="zh-TW" sz="1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9" name="向右箭號 68"/>
          <p:cNvSpPr/>
          <p:nvPr/>
        </p:nvSpPr>
        <p:spPr>
          <a:xfrm rot="1442787">
            <a:off x="3342890" y="3128664"/>
            <a:ext cx="576064" cy="52205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0" name="向右箭號 69"/>
          <p:cNvSpPr/>
          <p:nvPr/>
        </p:nvSpPr>
        <p:spPr>
          <a:xfrm rot="16200000">
            <a:off x="6312823" y="4135761"/>
            <a:ext cx="520778" cy="34129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文字方塊 70"/>
          <p:cNvSpPr txBox="1"/>
          <p:nvPr/>
        </p:nvSpPr>
        <p:spPr>
          <a:xfrm>
            <a:off x="7608699" y="3496834"/>
            <a:ext cx="113391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南門出入口</a:t>
            </a:r>
            <a:endParaRPr lang="en-US" altLang="zh-TW" sz="1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1" name="直線單箭頭接點 10"/>
          <p:cNvCxnSpPr/>
          <p:nvPr/>
        </p:nvCxnSpPr>
        <p:spPr>
          <a:xfrm flipH="1">
            <a:off x="2915816" y="3663026"/>
            <a:ext cx="338437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單箭頭接點 75"/>
          <p:cNvCxnSpPr/>
          <p:nvPr/>
        </p:nvCxnSpPr>
        <p:spPr>
          <a:xfrm flipH="1">
            <a:off x="2915816" y="3804611"/>
            <a:ext cx="338437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單箭頭接點 78"/>
          <p:cNvCxnSpPr/>
          <p:nvPr/>
        </p:nvCxnSpPr>
        <p:spPr>
          <a:xfrm flipH="1">
            <a:off x="2915816" y="4002530"/>
            <a:ext cx="338437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字方塊 79"/>
          <p:cNvSpPr txBox="1"/>
          <p:nvPr/>
        </p:nvSpPr>
        <p:spPr>
          <a:xfrm>
            <a:off x="4140128" y="3679620"/>
            <a:ext cx="133813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TW" altLang="en-US" sz="1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雷達測速方向</a:t>
            </a:r>
            <a:endParaRPr lang="en-US" altLang="zh-TW" sz="14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1306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TM02900720[[fn=要素]]</Template>
  <TotalTime>3505</TotalTime>
  <Words>773</Words>
  <Application>Microsoft Office PowerPoint</Application>
  <PresentationFormat>如螢幕大小 (4:3)</PresentationFormat>
  <Paragraphs>136</Paragraphs>
  <Slides>12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12</vt:i4>
      </vt:variant>
    </vt:vector>
  </HeadingPairs>
  <TitlesOfParts>
    <vt:vector size="22" baseType="lpstr">
      <vt:lpstr>微軟正黑體</vt:lpstr>
      <vt:lpstr>新細明體</vt:lpstr>
      <vt:lpstr>標楷體</vt:lpstr>
      <vt:lpstr>Arial</vt:lpstr>
      <vt:lpstr>Calibri</vt:lpstr>
      <vt:lpstr>Calibri Light</vt:lpstr>
      <vt:lpstr>Wingdings 2</vt:lpstr>
      <vt:lpstr>Wingdings 3</vt:lpstr>
      <vt:lpstr>HDOfficeLightV0</vt:lpstr>
      <vt:lpstr>Office 佈景主題</vt:lpstr>
      <vt:lpstr>新屋永豐餘 廠內限速攝像系統 軟硬體功能規劃書 </vt:lpstr>
      <vt:lpstr>一、需求說明  二、系統規劃      設備組成      規格參數      架設參考點1      架設參考點2  三、(CMS)中控軟體整合雷達測速說明      軟體管控圖      軟體方塊圖  </vt:lpstr>
      <vt:lpstr>一、需求說明</vt:lpstr>
      <vt:lpstr>                                         需求說明  一、 新屋永豐餘廠內各式大型貨車運輸頻繁，同時場內亦同時有堆高機於現場作業，因此各式車輛在新屋廠依廠內規定限速行駛對廠內工安至關重要，現計畫對廠內行駛車輛以雷達測速對其作速度管制，該系統應可連動攝影機、補光燈,並對其車牌作辨識及拍照，如有超過廠內規定之速限車輛則對其拍照取證留存，再依新屋永豐餘廠內規定做內部管理處置。 ※11/10廠勘 與現場人員李韋得 確認雷達架設位置及現場施工方式※    二、車牌辨識成功率需 &gt; 95%    三、新屋永豐餘廠內限速≧25 Km (誤差±15%)</vt:lpstr>
      <vt:lpstr>二、系統規劃</vt:lpstr>
      <vt:lpstr>設備組成</vt:lpstr>
      <vt:lpstr>雷達測速設備規格參數</vt:lpstr>
      <vt:lpstr>PowerPoint 簡報</vt:lpstr>
      <vt:lpstr>PowerPoint 簡報</vt:lpstr>
      <vt:lpstr>三、(CMS)中控軟體 整合雷達測速說明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基隆稅務局  車牌辨識系統  教育訓練手冊</dc:title>
  <dc:creator>kvsu2</dc:creator>
  <cp:lastModifiedBy>IoT-林佑學[Kevin.Lin]</cp:lastModifiedBy>
  <cp:revision>248</cp:revision>
  <dcterms:created xsi:type="dcterms:W3CDTF">2021-09-27T05:58:01Z</dcterms:created>
  <dcterms:modified xsi:type="dcterms:W3CDTF">2023-11-13T07:34:50Z</dcterms:modified>
</cp:coreProperties>
</file>

<file path=docProps/thumbnail.jpeg>
</file>